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2" r:id="rId5"/>
  </p:sldMasterIdLst>
  <p:notesMasterIdLst>
    <p:notesMasterId r:id="rId23"/>
  </p:notesMasterIdLst>
  <p:sldIdLst>
    <p:sldId id="256" r:id="rId6"/>
    <p:sldId id="288" r:id="rId7"/>
    <p:sldId id="323" r:id="rId8"/>
    <p:sldId id="325" r:id="rId9"/>
    <p:sldId id="289" r:id="rId10"/>
    <p:sldId id="318" r:id="rId11"/>
    <p:sldId id="319" r:id="rId12"/>
    <p:sldId id="324" r:id="rId13"/>
    <p:sldId id="311" r:id="rId14"/>
    <p:sldId id="292" r:id="rId15"/>
    <p:sldId id="322" r:id="rId16"/>
    <p:sldId id="315" r:id="rId17"/>
    <p:sldId id="309" r:id="rId18"/>
    <p:sldId id="320" r:id="rId19"/>
    <p:sldId id="321" r:id="rId20"/>
    <p:sldId id="326" r:id="rId21"/>
    <p:sldId id="257"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A3593"/>
    <a:srgbClr val="CB3393"/>
    <a:srgbClr val="1D2B59"/>
    <a:srgbClr val="00B085"/>
    <a:srgbClr val="02A480"/>
    <a:srgbClr val="068B78"/>
    <a:srgbClr val="FCB54B"/>
    <a:srgbClr val="0F99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0791" autoAdjust="0"/>
  </p:normalViewPr>
  <p:slideViewPr>
    <p:cSldViewPr snapToGrid="0">
      <p:cViewPr varScale="1">
        <p:scale>
          <a:sx n="77" d="100"/>
          <a:sy n="77" d="100"/>
        </p:scale>
        <p:origin x="90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A513AD-F110-4B46-9EA1-7A25938DB7C3}"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37012B-5207-40E8-95F1-AC6CE216E549}" type="slidenum">
              <a:rPr lang="en-US" smtClean="0"/>
              <a:t>‹#›</a:t>
            </a:fld>
            <a:endParaRPr lang="en-US"/>
          </a:p>
        </p:txBody>
      </p:sp>
    </p:spTree>
    <p:extLst>
      <p:ext uri="{BB962C8B-B14F-4D97-AF65-F5344CB8AC3E}">
        <p14:creationId xmlns:p14="http://schemas.microsoft.com/office/powerpoint/2010/main" val="36121679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237012B-5207-40E8-95F1-AC6CE216E549}" type="slidenum">
              <a:rPr lang="en-US" smtClean="0"/>
              <a:t>13</a:t>
            </a:fld>
            <a:endParaRPr lang="en-US"/>
          </a:p>
        </p:txBody>
      </p:sp>
    </p:spTree>
    <p:extLst>
      <p:ext uri="{BB962C8B-B14F-4D97-AF65-F5344CB8AC3E}">
        <p14:creationId xmlns:p14="http://schemas.microsoft.com/office/powerpoint/2010/main" val="37679763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F6B843B-D5DC-E647-9C99-CAB6AB909DF8}"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19501436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6B843B-D5DC-E647-9C99-CAB6AB909DF8}"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24682968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6B843B-D5DC-E647-9C99-CAB6AB909DF8}"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12612776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3521-6DD6-6165-C4EC-C72AA072CDC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26EA3EB-6DCD-DBE7-A407-DE482EE9A8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7DBC53-FBD8-6332-6388-3E7C73BBB0B1}"/>
              </a:ext>
            </a:extLst>
          </p:cNvPr>
          <p:cNvSpPr>
            <a:spLocks noGrp="1"/>
          </p:cNvSpPr>
          <p:nvPr>
            <p:ph type="dt" sz="half" idx="10"/>
          </p:nvPr>
        </p:nvSpPr>
        <p:spPr/>
        <p:txBody>
          <a:bodyPr/>
          <a:lstStyle/>
          <a:p>
            <a:fld id="{CF6B843B-D5DC-E647-9C99-CAB6AB909DF8}" type="datetimeFigureOut">
              <a:rPr lang="en-US" smtClean="0"/>
              <a:t>4/24/2024</a:t>
            </a:fld>
            <a:endParaRPr lang="en-US"/>
          </a:p>
        </p:txBody>
      </p:sp>
      <p:sp>
        <p:nvSpPr>
          <p:cNvPr id="5" name="Footer Placeholder 4">
            <a:extLst>
              <a:ext uri="{FF2B5EF4-FFF2-40B4-BE49-F238E27FC236}">
                <a16:creationId xmlns:a16="http://schemas.microsoft.com/office/drawing/2014/main" id="{AB5097AE-E10E-1F9E-BB5D-DB964E45B1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AA4D89C-4DBE-86A2-E87C-0279B9148183}"/>
              </a:ext>
            </a:extLst>
          </p:cNvPr>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31121635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5FF45-FF09-7CE7-7643-21A0E85ED8A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48F4E3-4FF4-DBB5-7391-AC4546C2055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7A4D97-B693-0574-C9E7-1E5674DACC69}"/>
              </a:ext>
            </a:extLst>
          </p:cNvPr>
          <p:cNvSpPr>
            <a:spLocks noGrp="1"/>
          </p:cNvSpPr>
          <p:nvPr>
            <p:ph type="dt" sz="half" idx="10"/>
          </p:nvPr>
        </p:nvSpPr>
        <p:spPr/>
        <p:txBody>
          <a:bodyPr/>
          <a:lstStyle/>
          <a:p>
            <a:fld id="{CF6B843B-D5DC-E647-9C99-CAB6AB909DF8}" type="datetimeFigureOut">
              <a:rPr lang="en-US" smtClean="0"/>
              <a:t>4/24/2024</a:t>
            </a:fld>
            <a:endParaRPr lang="en-US"/>
          </a:p>
        </p:txBody>
      </p:sp>
      <p:sp>
        <p:nvSpPr>
          <p:cNvPr id="5" name="Footer Placeholder 4">
            <a:extLst>
              <a:ext uri="{FF2B5EF4-FFF2-40B4-BE49-F238E27FC236}">
                <a16:creationId xmlns:a16="http://schemas.microsoft.com/office/drawing/2014/main" id="{35270708-9282-70DC-E128-087CF85A53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FA5FF-D90F-4604-C871-95F12D299309}"/>
              </a:ext>
            </a:extLst>
          </p:cNvPr>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18409755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D9BCA-C50B-EA72-2AAB-CED35D6DDE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C92CD1A-9B75-93D0-788F-4337CEBF95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2FE648-42DF-7216-931B-646FFE41C6F4}"/>
              </a:ext>
            </a:extLst>
          </p:cNvPr>
          <p:cNvSpPr>
            <a:spLocks noGrp="1"/>
          </p:cNvSpPr>
          <p:nvPr>
            <p:ph type="dt" sz="half" idx="10"/>
          </p:nvPr>
        </p:nvSpPr>
        <p:spPr/>
        <p:txBody>
          <a:bodyPr/>
          <a:lstStyle/>
          <a:p>
            <a:fld id="{CF6B843B-D5DC-E647-9C99-CAB6AB909DF8}" type="datetimeFigureOut">
              <a:rPr lang="en-US" smtClean="0"/>
              <a:t>4/24/2024</a:t>
            </a:fld>
            <a:endParaRPr lang="en-US"/>
          </a:p>
        </p:txBody>
      </p:sp>
      <p:sp>
        <p:nvSpPr>
          <p:cNvPr id="5" name="Footer Placeholder 4">
            <a:extLst>
              <a:ext uri="{FF2B5EF4-FFF2-40B4-BE49-F238E27FC236}">
                <a16:creationId xmlns:a16="http://schemas.microsoft.com/office/drawing/2014/main" id="{5D355484-E13E-18DD-C793-D6DF5DCDC6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F46C0B-9DB9-FB76-282E-DD468B79EE44}"/>
              </a:ext>
            </a:extLst>
          </p:cNvPr>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1573945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CAA1F-7C47-1E23-EA66-05EF873C5E8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995FF-CFB5-148F-B209-30574FB38C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B58956-A974-C6A0-B652-94A9490D88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22EF8A0-5EF0-FD65-C8B6-264EEBF0277A}"/>
              </a:ext>
            </a:extLst>
          </p:cNvPr>
          <p:cNvSpPr>
            <a:spLocks noGrp="1"/>
          </p:cNvSpPr>
          <p:nvPr>
            <p:ph type="dt" sz="half" idx="10"/>
          </p:nvPr>
        </p:nvSpPr>
        <p:spPr/>
        <p:txBody>
          <a:bodyPr/>
          <a:lstStyle/>
          <a:p>
            <a:fld id="{CF6B843B-D5DC-E647-9C99-CAB6AB909DF8}" type="datetimeFigureOut">
              <a:rPr lang="en-US" smtClean="0"/>
              <a:t>4/24/2024</a:t>
            </a:fld>
            <a:endParaRPr lang="en-US"/>
          </a:p>
        </p:txBody>
      </p:sp>
      <p:sp>
        <p:nvSpPr>
          <p:cNvPr id="6" name="Footer Placeholder 5">
            <a:extLst>
              <a:ext uri="{FF2B5EF4-FFF2-40B4-BE49-F238E27FC236}">
                <a16:creationId xmlns:a16="http://schemas.microsoft.com/office/drawing/2014/main" id="{5AF2A942-D268-476D-2178-47FB56EB14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2A2ACA8-45EF-74BD-5EDA-362B1861BD9C}"/>
              </a:ext>
            </a:extLst>
          </p:cNvPr>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4812473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45624-358D-A1BF-5406-4659EB58BD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99CFE0-CDB1-EA21-5B15-11D4D56A89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45A68B-5F11-2AF9-3FD9-D7FFB2704AB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B502FF3-FEC4-318C-F881-2BBF9DFF03D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7D7C3E-E3D2-3AED-2401-15B3BAD4847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8FBEA0-E4AE-6EC5-7587-B3EA42062489}"/>
              </a:ext>
            </a:extLst>
          </p:cNvPr>
          <p:cNvSpPr>
            <a:spLocks noGrp="1"/>
          </p:cNvSpPr>
          <p:nvPr>
            <p:ph type="dt" sz="half" idx="10"/>
          </p:nvPr>
        </p:nvSpPr>
        <p:spPr/>
        <p:txBody>
          <a:bodyPr/>
          <a:lstStyle/>
          <a:p>
            <a:fld id="{CF6B843B-D5DC-E647-9C99-CAB6AB909DF8}" type="datetimeFigureOut">
              <a:rPr lang="en-US" smtClean="0"/>
              <a:t>4/24/2024</a:t>
            </a:fld>
            <a:endParaRPr lang="en-US"/>
          </a:p>
        </p:txBody>
      </p:sp>
      <p:sp>
        <p:nvSpPr>
          <p:cNvPr id="8" name="Footer Placeholder 7">
            <a:extLst>
              <a:ext uri="{FF2B5EF4-FFF2-40B4-BE49-F238E27FC236}">
                <a16:creationId xmlns:a16="http://schemas.microsoft.com/office/drawing/2014/main" id="{E6562EAF-BE8A-9581-15BF-F0FEF641D08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44FB7C-C3C5-34FC-66B3-C60799CAC019}"/>
              </a:ext>
            </a:extLst>
          </p:cNvPr>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23471360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188AB3-C87E-0B92-6141-EF14AB473C7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FF5F45-0C92-C222-C4AB-32BC28C66748}"/>
              </a:ext>
            </a:extLst>
          </p:cNvPr>
          <p:cNvSpPr>
            <a:spLocks noGrp="1"/>
          </p:cNvSpPr>
          <p:nvPr>
            <p:ph type="dt" sz="half" idx="10"/>
          </p:nvPr>
        </p:nvSpPr>
        <p:spPr/>
        <p:txBody>
          <a:bodyPr/>
          <a:lstStyle/>
          <a:p>
            <a:fld id="{CF6B843B-D5DC-E647-9C99-CAB6AB909DF8}" type="datetimeFigureOut">
              <a:rPr lang="en-US" smtClean="0"/>
              <a:t>4/24/2024</a:t>
            </a:fld>
            <a:endParaRPr lang="en-US"/>
          </a:p>
        </p:txBody>
      </p:sp>
      <p:sp>
        <p:nvSpPr>
          <p:cNvPr id="4" name="Footer Placeholder 3">
            <a:extLst>
              <a:ext uri="{FF2B5EF4-FFF2-40B4-BE49-F238E27FC236}">
                <a16:creationId xmlns:a16="http://schemas.microsoft.com/office/drawing/2014/main" id="{FE5CCF49-F307-4F13-3F90-A2E2406A970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96B089-1E81-76E5-7666-6DEB273B64DC}"/>
              </a:ext>
            </a:extLst>
          </p:cNvPr>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15313333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48D757-49F9-643B-F995-F9C27E2F9E08}"/>
              </a:ext>
            </a:extLst>
          </p:cNvPr>
          <p:cNvSpPr>
            <a:spLocks noGrp="1"/>
          </p:cNvSpPr>
          <p:nvPr>
            <p:ph type="dt" sz="half" idx="10"/>
          </p:nvPr>
        </p:nvSpPr>
        <p:spPr/>
        <p:txBody>
          <a:bodyPr/>
          <a:lstStyle/>
          <a:p>
            <a:fld id="{CF6B843B-D5DC-E647-9C99-CAB6AB909DF8}" type="datetimeFigureOut">
              <a:rPr lang="en-US" smtClean="0"/>
              <a:t>4/24/2024</a:t>
            </a:fld>
            <a:endParaRPr lang="en-US"/>
          </a:p>
        </p:txBody>
      </p:sp>
      <p:sp>
        <p:nvSpPr>
          <p:cNvPr id="3" name="Footer Placeholder 2">
            <a:extLst>
              <a:ext uri="{FF2B5EF4-FFF2-40B4-BE49-F238E27FC236}">
                <a16:creationId xmlns:a16="http://schemas.microsoft.com/office/drawing/2014/main" id="{F8957A6E-7CD8-9158-7BF0-76666BC6A9B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AC371F9-23B8-9F06-0CBF-E36AE770A3B3}"/>
              </a:ext>
            </a:extLst>
          </p:cNvPr>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405480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5FF7D-1080-169F-39BD-916C18A13E1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E7524E3-CE04-484C-E99E-261016464B3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A2641B0-1EC5-E7E2-D8A3-7932672074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7F23C8-6B14-7790-5037-2CE9A68320B4}"/>
              </a:ext>
            </a:extLst>
          </p:cNvPr>
          <p:cNvSpPr>
            <a:spLocks noGrp="1"/>
          </p:cNvSpPr>
          <p:nvPr>
            <p:ph type="dt" sz="half" idx="10"/>
          </p:nvPr>
        </p:nvSpPr>
        <p:spPr/>
        <p:txBody>
          <a:bodyPr/>
          <a:lstStyle/>
          <a:p>
            <a:fld id="{CF6B843B-D5DC-E647-9C99-CAB6AB909DF8}" type="datetimeFigureOut">
              <a:rPr lang="en-US" smtClean="0"/>
              <a:t>4/24/2024</a:t>
            </a:fld>
            <a:endParaRPr lang="en-US"/>
          </a:p>
        </p:txBody>
      </p:sp>
      <p:sp>
        <p:nvSpPr>
          <p:cNvPr id="6" name="Footer Placeholder 5">
            <a:extLst>
              <a:ext uri="{FF2B5EF4-FFF2-40B4-BE49-F238E27FC236}">
                <a16:creationId xmlns:a16="http://schemas.microsoft.com/office/drawing/2014/main" id="{11F8F68A-709A-AFFA-E03B-32C8F56556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F47C790-DB3C-3304-D17E-BC35D7C10219}"/>
              </a:ext>
            </a:extLst>
          </p:cNvPr>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31566704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F6B843B-D5DC-E647-9C99-CAB6AB909DF8}"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26983826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CE68C-4141-30A0-0163-4DA09E88FF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9CD2E5B-A896-8B99-4A2D-CC95E1667B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0795C25-6825-8A9F-72CC-B1698E6AA4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F28C906-07C3-D5BD-E8D3-C20DE3E39A96}"/>
              </a:ext>
            </a:extLst>
          </p:cNvPr>
          <p:cNvSpPr>
            <a:spLocks noGrp="1"/>
          </p:cNvSpPr>
          <p:nvPr>
            <p:ph type="dt" sz="half" idx="10"/>
          </p:nvPr>
        </p:nvSpPr>
        <p:spPr/>
        <p:txBody>
          <a:bodyPr/>
          <a:lstStyle/>
          <a:p>
            <a:fld id="{CF6B843B-D5DC-E647-9C99-CAB6AB909DF8}" type="datetimeFigureOut">
              <a:rPr lang="en-US" smtClean="0"/>
              <a:t>4/24/2024</a:t>
            </a:fld>
            <a:endParaRPr lang="en-US"/>
          </a:p>
        </p:txBody>
      </p:sp>
      <p:sp>
        <p:nvSpPr>
          <p:cNvPr id="6" name="Footer Placeholder 5">
            <a:extLst>
              <a:ext uri="{FF2B5EF4-FFF2-40B4-BE49-F238E27FC236}">
                <a16:creationId xmlns:a16="http://schemas.microsoft.com/office/drawing/2014/main" id="{5E43DBB1-C17C-C66D-0B75-2606048C7F3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1FC2B4-8FA9-2A5E-691B-CDD78037693A}"/>
              </a:ext>
            </a:extLst>
          </p:cNvPr>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345873813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E5AB6-8C53-16BD-13F2-4FEFF42EF21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7AD67B5-C8B7-30B6-532A-A1957C8950B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129BC0-19DA-3174-934D-E11B72C1F000}"/>
              </a:ext>
            </a:extLst>
          </p:cNvPr>
          <p:cNvSpPr>
            <a:spLocks noGrp="1"/>
          </p:cNvSpPr>
          <p:nvPr>
            <p:ph type="dt" sz="half" idx="10"/>
          </p:nvPr>
        </p:nvSpPr>
        <p:spPr/>
        <p:txBody>
          <a:bodyPr/>
          <a:lstStyle/>
          <a:p>
            <a:fld id="{CF6B843B-D5DC-E647-9C99-CAB6AB909DF8}" type="datetimeFigureOut">
              <a:rPr lang="en-US" smtClean="0"/>
              <a:t>4/24/2024</a:t>
            </a:fld>
            <a:endParaRPr lang="en-US"/>
          </a:p>
        </p:txBody>
      </p:sp>
      <p:sp>
        <p:nvSpPr>
          <p:cNvPr id="5" name="Footer Placeholder 4">
            <a:extLst>
              <a:ext uri="{FF2B5EF4-FFF2-40B4-BE49-F238E27FC236}">
                <a16:creationId xmlns:a16="http://schemas.microsoft.com/office/drawing/2014/main" id="{BCE8D70A-83FE-BF71-A09A-3FE19E517A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0D252A-D3AB-05CA-199B-07D13CEC4391}"/>
              </a:ext>
            </a:extLst>
          </p:cNvPr>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2731092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204FAF-DB5B-4A36-D810-2688E2755F8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CF3CB7-E98B-66AC-71C9-3F0FE353F2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D0792E9-6C4D-9FF3-9800-1AFB98C77107}"/>
              </a:ext>
            </a:extLst>
          </p:cNvPr>
          <p:cNvSpPr>
            <a:spLocks noGrp="1"/>
          </p:cNvSpPr>
          <p:nvPr>
            <p:ph type="dt" sz="half" idx="10"/>
          </p:nvPr>
        </p:nvSpPr>
        <p:spPr/>
        <p:txBody>
          <a:bodyPr/>
          <a:lstStyle/>
          <a:p>
            <a:fld id="{CF6B843B-D5DC-E647-9C99-CAB6AB909DF8}" type="datetimeFigureOut">
              <a:rPr lang="en-US" smtClean="0"/>
              <a:t>4/24/2024</a:t>
            </a:fld>
            <a:endParaRPr lang="en-US"/>
          </a:p>
        </p:txBody>
      </p:sp>
      <p:sp>
        <p:nvSpPr>
          <p:cNvPr id="5" name="Footer Placeholder 4">
            <a:extLst>
              <a:ext uri="{FF2B5EF4-FFF2-40B4-BE49-F238E27FC236}">
                <a16:creationId xmlns:a16="http://schemas.microsoft.com/office/drawing/2014/main" id="{34F464F4-A398-2485-5AF5-A3141F50DE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63FCA8-6E7B-893D-27D4-C461F38D8140}"/>
              </a:ext>
            </a:extLst>
          </p:cNvPr>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527674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F6B843B-D5DC-E647-9C99-CAB6AB909DF8}" type="datetimeFigureOut">
              <a:rPr lang="en-US" smtClean="0"/>
              <a:t>4/24/2024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1263866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F6B843B-D5DC-E647-9C99-CAB6AB909DF8}"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38947746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F6B843B-D5DC-E647-9C99-CAB6AB909DF8}" type="datetimeFigureOut">
              <a:rPr lang="en-US" smtClean="0"/>
              <a:t>4/24/2024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475810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F6B843B-D5DC-E647-9C99-CAB6AB909DF8}" type="datetimeFigureOut">
              <a:rPr lang="en-US" smtClean="0"/>
              <a:t>4/24/2024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3712988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6B843B-D5DC-E647-9C99-CAB6AB909DF8}" type="datetimeFigureOut">
              <a:rPr lang="en-US" smtClean="0"/>
              <a:t>4/24/2024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5219705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6B843B-D5DC-E647-9C99-CAB6AB909DF8}"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35569833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F6B843B-D5DC-E647-9C99-CAB6AB909DF8}" type="datetimeFigureOut">
              <a:rPr lang="en-US" smtClean="0"/>
              <a:t>4/24/2024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B207D8-670D-5D44-A929-D4910B616394}" type="slidenum">
              <a:rPr lang="en-US" smtClean="0"/>
              <a:t>‹#›</a:t>
            </a:fld>
            <a:endParaRPr lang="en-US"/>
          </a:p>
        </p:txBody>
      </p:sp>
    </p:spTree>
    <p:extLst>
      <p:ext uri="{BB962C8B-B14F-4D97-AF65-F5344CB8AC3E}">
        <p14:creationId xmlns:p14="http://schemas.microsoft.com/office/powerpoint/2010/main" val="41108468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B843B-D5DC-E647-9C99-CAB6AB909DF8}" type="datetimeFigureOut">
              <a:rPr lang="en-US" smtClean="0"/>
              <a:t>4/24/2024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207D8-670D-5D44-A929-D4910B616394}" type="slidenum">
              <a:rPr lang="en-US" smtClean="0"/>
              <a:t>‹#›</a:t>
            </a:fld>
            <a:endParaRPr lang="en-US"/>
          </a:p>
        </p:txBody>
      </p:sp>
    </p:spTree>
    <p:extLst>
      <p:ext uri="{BB962C8B-B14F-4D97-AF65-F5344CB8AC3E}">
        <p14:creationId xmlns:p14="http://schemas.microsoft.com/office/powerpoint/2010/main" val="17227403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68DA68-6F7E-72F1-13D6-CA3C3E455B0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01E310E-0F27-9203-DDF2-FD93B18716D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D876C5-BE44-3CCD-7711-483F625B11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6B843B-D5DC-E647-9C99-CAB6AB909DF8}" type="datetimeFigureOut">
              <a:rPr lang="en-US" smtClean="0"/>
              <a:t>4/24/2024</a:t>
            </a:fld>
            <a:endParaRPr lang="en-US"/>
          </a:p>
        </p:txBody>
      </p:sp>
      <p:sp>
        <p:nvSpPr>
          <p:cNvPr id="5" name="Footer Placeholder 4">
            <a:extLst>
              <a:ext uri="{FF2B5EF4-FFF2-40B4-BE49-F238E27FC236}">
                <a16:creationId xmlns:a16="http://schemas.microsoft.com/office/drawing/2014/main" id="{89AF3DB8-9554-03E9-86C1-DC302975AD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B2699D3-99EA-DCB1-5127-8E1408CFD1E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B207D8-670D-5D44-A929-D4910B616394}" type="slidenum">
              <a:rPr lang="en-US" smtClean="0"/>
              <a:t>‹#›</a:t>
            </a:fld>
            <a:endParaRPr lang="en-US"/>
          </a:p>
        </p:txBody>
      </p:sp>
    </p:spTree>
    <p:extLst>
      <p:ext uri="{BB962C8B-B14F-4D97-AF65-F5344CB8AC3E}">
        <p14:creationId xmlns:p14="http://schemas.microsoft.com/office/powerpoint/2010/main" val="349833386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www.ocean44.com/" TargetMode="External"/><Relationship Id="rId3" Type="http://schemas.openxmlformats.org/officeDocument/2006/relationships/image" Target="../media/image11.png"/><Relationship Id="rId7" Type="http://schemas.openxmlformats.org/officeDocument/2006/relationships/hyperlink" Target="https://handcutchophouse.com/menus/scottsdale/" TargetMode="External"/><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hyperlink" Target="https://www.culinarydropout.com/locations/scottsdale-az/" TargetMode="External"/><Relationship Id="rId11" Type="http://schemas.openxmlformats.org/officeDocument/2006/relationships/hyperlink" Target="https://www.oliveandivyrestaurant.com/locations/scottsdale-az/" TargetMode="External"/><Relationship Id="rId5" Type="http://schemas.openxmlformats.org/officeDocument/2006/relationships/hyperlink" Target="https://www.mapleandash.com/" TargetMode="External"/><Relationship Id="rId10" Type="http://schemas.openxmlformats.org/officeDocument/2006/relationships/hyperlink" Target="https://www.noburestaurants.com/scottsdale/home/" TargetMode="External"/><Relationship Id="rId4" Type="http://schemas.openxmlformats.org/officeDocument/2006/relationships/hyperlink" Target="https://www.mastrosrestaurants.com/location/mastros-steakhouse-city-hall-scottsdale/" TargetMode="External"/><Relationship Id="rId9" Type="http://schemas.openxmlformats.org/officeDocument/2006/relationships/hyperlink" Target="https://www.tocamadera.com/location/scottsdal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building with lights on it&#10;&#10;Description automatically generated">
            <a:extLst>
              <a:ext uri="{FF2B5EF4-FFF2-40B4-BE49-F238E27FC236}">
                <a16:creationId xmlns:a16="http://schemas.microsoft.com/office/drawing/2014/main" id="{216B6379-9B03-7196-2179-C0B4B8354F98}"/>
              </a:ext>
            </a:extLst>
          </p:cNvPr>
          <p:cNvPicPr>
            <a:picLocks noChangeAspect="1"/>
          </p:cNvPicPr>
          <p:nvPr/>
        </p:nvPicPr>
        <p:blipFill>
          <a:blip r:embed="rId2"/>
          <a:stretch>
            <a:fillRect/>
          </a:stretch>
        </p:blipFill>
        <p:spPr>
          <a:xfrm>
            <a:off x="19050" y="-1"/>
            <a:ext cx="12172950" cy="6868749"/>
          </a:xfrm>
          <a:prstGeom prst="rect">
            <a:avLst/>
          </a:prstGeom>
        </p:spPr>
      </p:pic>
    </p:spTree>
    <p:extLst>
      <p:ext uri="{BB962C8B-B14F-4D97-AF65-F5344CB8AC3E}">
        <p14:creationId xmlns:p14="http://schemas.microsoft.com/office/powerpoint/2010/main" val="34902588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D2B5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B79C07-E730-E555-2D0E-2B7E2114B0F0}"/>
              </a:ext>
            </a:extLst>
          </p:cNvPr>
          <p:cNvSpPr/>
          <p:nvPr/>
        </p:nvSpPr>
        <p:spPr>
          <a:xfrm>
            <a:off x="0" y="0"/>
            <a:ext cx="12192000" cy="1189703"/>
          </a:xfrm>
          <a:prstGeom prst="rect">
            <a:avLst/>
          </a:prstGeom>
          <a:solidFill>
            <a:srgbClr val="1D2B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0B94728-4AA7-53C8-A302-CC4FF75E4D62}"/>
              </a:ext>
            </a:extLst>
          </p:cNvPr>
          <p:cNvSpPr txBox="1"/>
          <p:nvPr/>
        </p:nvSpPr>
        <p:spPr>
          <a:xfrm>
            <a:off x="138848" y="103947"/>
            <a:ext cx="8439665"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5500" dirty="0">
                <a:solidFill>
                  <a:prstClr val="white">
                    <a:lumMod val="95000"/>
                  </a:prstClr>
                </a:solidFill>
                <a:latin typeface="Raleway" panose="020B0503030101060003" pitchFamily="34" charset="77"/>
              </a:rPr>
              <a:t>GIADA DE LAURENTIIS</a:t>
            </a:r>
            <a:endParaRPr kumimoji="0" lang="en-US" sz="5500" b="0" i="0" u="none" strike="noStrike" kern="1200" cap="none" spc="0" normalizeH="0" baseline="0" noProof="0" dirty="0">
              <a:ln>
                <a:noFill/>
              </a:ln>
              <a:solidFill>
                <a:prstClr val="white">
                  <a:lumMod val="95000"/>
                </a:prstClr>
              </a:solidFill>
              <a:effectLst/>
              <a:uLnTx/>
              <a:uFillTx/>
              <a:latin typeface="Raleway" panose="020B0503030101060003" pitchFamily="34" charset="77"/>
              <a:ea typeface="+mn-ea"/>
              <a:cs typeface="+mn-cs"/>
            </a:endParaRPr>
          </a:p>
        </p:txBody>
      </p:sp>
      <p:pic>
        <p:nvPicPr>
          <p:cNvPr id="6" name="Picture 5" descr="A person holding a carrot&#10;&#10;Description automatically generated with low confidence">
            <a:extLst>
              <a:ext uri="{FF2B5EF4-FFF2-40B4-BE49-F238E27FC236}">
                <a16:creationId xmlns:a16="http://schemas.microsoft.com/office/drawing/2014/main" id="{79168394-5911-A3E7-DB04-1D808DF5A0C2}"/>
              </a:ext>
            </a:extLst>
          </p:cNvPr>
          <p:cNvPicPr>
            <a:picLocks noChangeAspect="1"/>
          </p:cNvPicPr>
          <p:nvPr/>
        </p:nvPicPr>
        <p:blipFill>
          <a:blip r:embed="rId2"/>
          <a:stretch>
            <a:fillRect/>
          </a:stretch>
        </p:blipFill>
        <p:spPr>
          <a:xfrm>
            <a:off x="6130130" y="1809048"/>
            <a:ext cx="2247263" cy="4552954"/>
          </a:xfrm>
          <a:prstGeom prst="rect">
            <a:avLst/>
          </a:prstGeom>
          <a:ln w="9525">
            <a:solidFill>
              <a:schemeClr val="bg1"/>
            </a:solidFill>
          </a:ln>
        </p:spPr>
      </p:pic>
      <p:pic>
        <p:nvPicPr>
          <p:cNvPr id="8" name="Picture 7" descr="A picture containing indoor, ceiling, furniture, area&#10;&#10;Description automatically generated">
            <a:extLst>
              <a:ext uri="{FF2B5EF4-FFF2-40B4-BE49-F238E27FC236}">
                <a16:creationId xmlns:a16="http://schemas.microsoft.com/office/drawing/2014/main" id="{8AC76BD2-D621-1520-BDA7-6D46164E946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475405" y="1809047"/>
            <a:ext cx="3524733" cy="2202958"/>
          </a:xfrm>
          <a:prstGeom prst="rect">
            <a:avLst/>
          </a:prstGeom>
          <a:ln w="9525">
            <a:solidFill>
              <a:schemeClr val="bg1"/>
            </a:solidFill>
          </a:ln>
        </p:spPr>
      </p:pic>
      <p:pic>
        <p:nvPicPr>
          <p:cNvPr id="9" name="Picture 8">
            <a:extLst>
              <a:ext uri="{FF2B5EF4-FFF2-40B4-BE49-F238E27FC236}">
                <a16:creationId xmlns:a16="http://schemas.microsoft.com/office/drawing/2014/main" id="{BDD9358D-B75D-2507-3FE6-8DEA30E51891}"/>
              </a:ext>
            </a:extLst>
          </p:cNvPr>
          <p:cNvPicPr>
            <a:picLocks noChangeAspect="1"/>
          </p:cNvPicPr>
          <p:nvPr/>
        </p:nvPicPr>
        <p:blipFill>
          <a:blip r:embed="rId4"/>
          <a:srcRect/>
          <a:stretch/>
        </p:blipFill>
        <p:spPr>
          <a:xfrm>
            <a:off x="8479800" y="4159042"/>
            <a:ext cx="3515944" cy="2202959"/>
          </a:xfrm>
          <a:prstGeom prst="rect">
            <a:avLst/>
          </a:prstGeom>
          <a:ln w="9525">
            <a:solidFill>
              <a:schemeClr val="bg1"/>
            </a:solidFill>
          </a:ln>
        </p:spPr>
      </p:pic>
      <p:sp>
        <p:nvSpPr>
          <p:cNvPr id="10" name="TextBox 9">
            <a:extLst>
              <a:ext uri="{FF2B5EF4-FFF2-40B4-BE49-F238E27FC236}">
                <a16:creationId xmlns:a16="http://schemas.microsoft.com/office/drawing/2014/main" id="{7542D2E5-6AC3-7245-991D-6764FCFE5159}"/>
              </a:ext>
            </a:extLst>
          </p:cNvPr>
          <p:cNvSpPr txBox="1"/>
          <p:nvPr/>
        </p:nvSpPr>
        <p:spPr>
          <a:xfrm>
            <a:off x="213893" y="1790685"/>
            <a:ext cx="5818226"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Raleway" panose="020B0003030101060003" pitchFamily="34" charset="0"/>
              </a:rPr>
              <a:t>LUNA by Giada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lumMod val="95000"/>
                </a:prstClr>
              </a:solidFill>
              <a:latin typeface="Brandon Grotesque Light" panose="020B03030202030602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Celebrated chef, author, philanthropist and television personality Giada De Laurentiis will be opening a brand new concept, Luna by Giada. The signature restaurant will be a sophisticated, high-energy environment featuring Giada’s </a:t>
            </a:r>
            <a:r>
              <a:rPr kumimoji="0" lang="en-US" sz="2000" b="0" i="0" u="none" strike="noStrike" kern="1200" cap="none" spc="0" normalizeH="0" baseline="0" noProof="0" dirty="0" err="1">
                <a:ln>
                  <a:noFill/>
                </a:ln>
                <a:solidFill>
                  <a:prstClr val="white">
                    <a:lumMod val="95000"/>
                  </a:prstClr>
                </a:solidFill>
                <a:effectLst/>
                <a:uLnTx/>
                <a:uFillTx/>
                <a:latin typeface="Brandon Grotesque Light" panose="020B0303020203060202" pitchFamily="34" charset="0"/>
              </a:rPr>
              <a:t>esquisite</a:t>
            </a:r>
            <a:r>
              <a:rPr kumimoji="0" lang="en-US" sz="20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 Italian cooking with vibrant, California influences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lumMod val="95000"/>
                </a:prstClr>
              </a:solidFill>
              <a:latin typeface="Brandon Grotesque Light" panose="020B03030202030602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Raleway" panose="020B0003030101060003" pitchFamily="34" charset="0"/>
              </a:rPr>
              <a:t>PRONTO by Giada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solidFill>
                <a:prstClr val="white">
                  <a:lumMod val="95000"/>
                </a:prstClr>
              </a:solidFill>
              <a:latin typeface="Brandon Grotesque Light" panose="020B0303020203060202" pitchFamily="34" charset="0"/>
            </a:endParaRPr>
          </a:p>
          <a:p>
            <a:pPr>
              <a:defRPr/>
            </a:pPr>
            <a:r>
              <a:rPr kumimoji="0" lang="en-US" sz="2000" b="0" i="0"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Also developed by Giada De Laurentiis, Pronto, will be the hotel’s all day café bistro featuring Italian fare in fast casual format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95000"/>
                </a:prstClr>
              </a:solidFill>
              <a:effectLst/>
              <a:uLnTx/>
              <a:uFillTx/>
              <a:latin typeface="Brandon Grotesque Regular" panose="020B0503020203060202" pitchFamily="34" charset="77"/>
              <a:ea typeface="+mn-ea"/>
              <a:cs typeface="+mn-cs"/>
            </a:endParaRPr>
          </a:p>
        </p:txBody>
      </p:sp>
      <p:sp>
        <p:nvSpPr>
          <p:cNvPr id="13" name="Rectangle 12">
            <a:extLst>
              <a:ext uri="{FF2B5EF4-FFF2-40B4-BE49-F238E27FC236}">
                <a16:creationId xmlns:a16="http://schemas.microsoft.com/office/drawing/2014/main" id="{AEB8E6D6-F8E1-5CB1-C73A-711638603406}"/>
              </a:ext>
            </a:extLst>
          </p:cNvPr>
          <p:cNvSpPr/>
          <p:nvPr/>
        </p:nvSpPr>
        <p:spPr>
          <a:xfrm>
            <a:off x="0" y="1168853"/>
            <a:ext cx="12188952" cy="137160"/>
          </a:xfrm>
          <a:prstGeom prst="rect">
            <a:avLst/>
          </a:prstGeom>
          <a:solidFill>
            <a:srgbClr val="FCB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4765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A3E09B-6BED-41DC-8197-00EB641667F8}"/>
              </a:ext>
            </a:extLst>
          </p:cNvPr>
          <p:cNvPicPr>
            <a:picLocks noChangeAspect="1"/>
          </p:cNvPicPr>
          <p:nvPr/>
        </p:nvPicPr>
        <p:blipFill>
          <a:blip r:embed="rId2"/>
          <a:stretch>
            <a:fillRect/>
          </a:stretch>
        </p:blipFill>
        <p:spPr>
          <a:xfrm>
            <a:off x="0" y="93306"/>
            <a:ext cx="12192000" cy="6764694"/>
          </a:xfrm>
          <a:prstGeom prst="rect">
            <a:avLst/>
          </a:prstGeom>
        </p:spPr>
      </p:pic>
    </p:spTree>
    <p:extLst>
      <p:ext uri="{BB962C8B-B14F-4D97-AF65-F5344CB8AC3E}">
        <p14:creationId xmlns:p14="http://schemas.microsoft.com/office/powerpoint/2010/main" val="16446633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D2B59"/>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42B79C07-E730-E555-2D0E-2B7E2114B0F0}"/>
              </a:ext>
            </a:extLst>
          </p:cNvPr>
          <p:cNvSpPr/>
          <p:nvPr/>
        </p:nvSpPr>
        <p:spPr>
          <a:xfrm>
            <a:off x="0" y="-1"/>
            <a:ext cx="12188952" cy="1189703"/>
          </a:xfrm>
          <a:prstGeom prst="rect">
            <a:avLst/>
          </a:prstGeom>
          <a:solidFill>
            <a:srgbClr val="1D2B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6D7081A-55C1-E5DB-5EFE-9960DACDCAA7}"/>
              </a:ext>
            </a:extLst>
          </p:cNvPr>
          <p:cNvSpPr/>
          <p:nvPr/>
        </p:nvSpPr>
        <p:spPr>
          <a:xfrm>
            <a:off x="0" y="1168853"/>
            <a:ext cx="12188952" cy="137160"/>
          </a:xfrm>
          <a:prstGeom prst="rect">
            <a:avLst/>
          </a:prstGeom>
          <a:solidFill>
            <a:srgbClr val="FCB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0B94728-4AA7-53C8-A302-CC4FF75E4D62}"/>
              </a:ext>
            </a:extLst>
          </p:cNvPr>
          <p:cNvSpPr txBox="1"/>
          <p:nvPr/>
        </p:nvSpPr>
        <p:spPr>
          <a:xfrm>
            <a:off x="138848" y="103947"/>
            <a:ext cx="1160432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a:noFill/>
                </a:ln>
                <a:solidFill>
                  <a:prstClr val="white">
                    <a:lumMod val="95000"/>
                  </a:prstClr>
                </a:solidFill>
                <a:effectLst/>
                <a:uLnTx/>
                <a:uFillTx/>
                <a:latin typeface="Raleway" panose="020B0503030101060003" pitchFamily="34" charset="77"/>
                <a:ea typeface="+mn-ea"/>
                <a:cs typeface="+mn-cs"/>
              </a:rPr>
              <a:t>MEETING SPACE</a:t>
            </a:r>
          </a:p>
        </p:txBody>
      </p:sp>
      <p:sp>
        <p:nvSpPr>
          <p:cNvPr id="7" name="TextBox 6">
            <a:extLst>
              <a:ext uri="{FF2B5EF4-FFF2-40B4-BE49-F238E27FC236}">
                <a16:creationId xmlns:a16="http://schemas.microsoft.com/office/drawing/2014/main" id="{12F15705-7808-F064-ACE9-5E744FBECE94}"/>
              </a:ext>
            </a:extLst>
          </p:cNvPr>
          <p:cNvSpPr txBox="1"/>
          <p:nvPr/>
        </p:nvSpPr>
        <p:spPr>
          <a:xfrm>
            <a:off x="246512" y="1594798"/>
            <a:ext cx="6955975" cy="563231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With over 20,000 square feet of event space, including more than 10,000 square feet of meeting space, Caesars Republic Scottsdale can accommodate group events from 10 to 1,500 attendees.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prstClr val="white">
                    <a:lumMod val="95000"/>
                  </a:prstClr>
                </a:solidFill>
                <a:latin typeface="Brandon Grotesque Light" panose="020B0303020203060202" pitchFamily="34" charset="0"/>
              </a:rPr>
              <a:t>Meeting Space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7,000sf ballroom with 20 foot ceilings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lumMod val="95000"/>
                  </a:prstClr>
                </a:solidFill>
                <a:latin typeface="Brandon Grotesque Light" panose="020B0303020203060202" pitchFamily="34" charset="0"/>
              </a:rPr>
              <a:t>Six (6) breakout rooms (650sf each)</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O</a:t>
            </a:r>
            <a:r>
              <a:rPr lang="en-US" sz="2000" dirty="0">
                <a:solidFill>
                  <a:prstClr val="white">
                    <a:lumMod val="95000"/>
                  </a:prstClr>
                </a:solidFill>
                <a:latin typeface="Brandon Grotesque Light" panose="020B0303020203060202" pitchFamily="34" charset="0"/>
              </a:rPr>
              <a:t>ne (1) boardroom with seating up to 16 attendees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Two (2) private dining rooms with seating up to 30 attendees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solidFill>
                <a:prstClr val="white">
                  <a:lumMod val="95000"/>
                </a:prstClr>
              </a:solidFill>
              <a:latin typeface="Brandon Grotesque Light" panose="020B0303020203060202" pitchFamily="34" charset="0"/>
            </a:endParaRPr>
          </a:p>
          <a:p>
            <a:pPr marR="0" lvl="0" algn="l" defTabSz="914400" rtl="0" eaLnBrk="1" fontAlgn="auto" latinLnBrk="0" hangingPunct="1">
              <a:lnSpc>
                <a:spcPct val="100000"/>
              </a:lnSpc>
              <a:spcBef>
                <a:spcPts val="0"/>
              </a:spcBef>
              <a:spcAft>
                <a:spcPts val="0"/>
              </a:spcAft>
              <a:buClrTx/>
              <a:buSzTx/>
              <a:tabLst/>
              <a:defRPr/>
            </a:pPr>
            <a:r>
              <a:rPr kumimoji="0" lang="en-US" sz="20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Event Space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lumMod val="95000"/>
                  </a:prstClr>
                </a:solidFill>
                <a:latin typeface="Brandon Grotesque Light" panose="020B0303020203060202" pitchFamily="34" charset="0"/>
              </a:rPr>
              <a:t>Cleopatra Pool and Event Space (private)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prstClr val="white">
                    <a:lumMod val="95000"/>
                  </a:prstClr>
                </a:solidFill>
                <a:latin typeface="Brandon Grotesque Light" panose="020B0303020203060202" pitchFamily="34" charset="0"/>
              </a:rPr>
              <a:t>Camelback Veranda (private)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95000"/>
                </a:prstClr>
              </a:solidFill>
              <a:effectLst/>
              <a:uLnTx/>
              <a:uFillTx/>
              <a:latin typeface="Brandon Grotesque Regular" panose="020B0503020203060202"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95000"/>
                </a:prstClr>
              </a:solidFill>
              <a:effectLst/>
              <a:uLnTx/>
              <a:uFillTx/>
              <a:latin typeface="Brandon Grotesque Regular" panose="020B0503020203060202"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95000"/>
                </a:prstClr>
              </a:solidFill>
              <a:effectLst/>
              <a:uLnTx/>
              <a:uFillTx/>
              <a:latin typeface="Brandon Grotesque Regular" panose="020B0503020203060202" pitchFamily="34" charset="77"/>
              <a:ea typeface="+mn-ea"/>
              <a:cs typeface="+mn-cs"/>
            </a:endParaRPr>
          </a:p>
        </p:txBody>
      </p:sp>
      <p:pic>
        <p:nvPicPr>
          <p:cNvPr id="6" name="Picture 5">
            <a:extLst>
              <a:ext uri="{FF2B5EF4-FFF2-40B4-BE49-F238E27FC236}">
                <a16:creationId xmlns:a16="http://schemas.microsoft.com/office/drawing/2014/main" id="{3F677D88-A851-42A0-A7D7-C2EA13730A21}"/>
              </a:ext>
            </a:extLst>
          </p:cNvPr>
          <p:cNvPicPr>
            <a:picLocks noChangeAspect="1"/>
          </p:cNvPicPr>
          <p:nvPr/>
        </p:nvPicPr>
        <p:blipFill>
          <a:blip r:embed="rId2"/>
          <a:stretch>
            <a:fillRect/>
          </a:stretch>
        </p:blipFill>
        <p:spPr>
          <a:xfrm>
            <a:off x="6962645" y="3247053"/>
            <a:ext cx="4982843" cy="3237722"/>
          </a:xfrm>
          <a:prstGeom prst="rect">
            <a:avLst/>
          </a:prstGeom>
        </p:spPr>
      </p:pic>
      <p:sp>
        <p:nvSpPr>
          <p:cNvPr id="8" name="Rectangle 7">
            <a:extLst>
              <a:ext uri="{FF2B5EF4-FFF2-40B4-BE49-F238E27FC236}">
                <a16:creationId xmlns:a16="http://schemas.microsoft.com/office/drawing/2014/main" id="{72F9A28D-562E-4B62-9A32-9884C52056EB}"/>
              </a:ext>
            </a:extLst>
          </p:cNvPr>
          <p:cNvSpPr/>
          <p:nvPr/>
        </p:nvSpPr>
        <p:spPr>
          <a:xfrm>
            <a:off x="6962645" y="3247053"/>
            <a:ext cx="4982843" cy="3237722"/>
          </a:xfrm>
          <a:prstGeom prst="rect">
            <a:avLst/>
          </a:prstGeom>
          <a:noFill/>
          <a:ln w="76200">
            <a:solidFill>
              <a:srgbClr val="CA35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1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EBB26E-4EE7-04CB-9271-B0E6D6E03B9C}"/>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0D366D5-9800-1974-596E-111860377538}"/>
              </a:ext>
            </a:extLst>
          </p:cNvPr>
          <p:cNvPicPr>
            <a:picLocks noGrp="1" noChangeAspect="1"/>
          </p:cNvPicPr>
          <p:nvPr>
            <p:ph idx="1"/>
          </p:nvPr>
        </p:nvPicPr>
        <p:blipFill>
          <a:blip r:embed="rId3"/>
          <a:stretch>
            <a:fillRect/>
          </a:stretch>
        </p:blipFill>
        <p:spPr>
          <a:xfrm>
            <a:off x="0" y="0"/>
            <a:ext cx="12192000" cy="7620000"/>
          </a:xfrm>
        </p:spPr>
      </p:pic>
    </p:spTree>
    <p:extLst>
      <p:ext uri="{BB962C8B-B14F-4D97-AF65-F5344CB8AC3E}">
        <p14:creationId xmlns:p14="http://schemas.microsoft.com/office/powerpoint/2010/main" val="2681313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51D9F5-2440-46ED-ACA8-C9EAB9E9D017}"/>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2356951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551D9F5-2440-46ED-ACA8-C9EAB9E9D017}"/>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69193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748C72B-F0D0-4027-A596-2CE1B8476656}"/>
              </a:ext>
            </a:extLst>
          </p:cNvPr>
          <p:cNvPicPr>
            <a:picLocks noChangeAspect="1"/>
          </p:cNvPicPr>
          <p:nvPr/>
        </p:nvPicPr>
        <p:blipFill>
          <a:blip r:embed="rId2"/>
          <a:stretch>
            <a:fillRect/>
          </a:stretch>
        </p:blipFill>
        <p:spPr>
          <a:xfrm>
            <a:off x="0" y="-7468"/>
            <a:ext cx="12192000" cy="6865468"/>
          </a:xfrm>
          <a:prstGeom prst="rect">
            <a:avLst/>
          </a:prstGeom>
        </p:spPr>
      </p:pic>
    </p:spTree>
    <p:extLst>
      <p:ext uri="{BB962C8B-B14F-4D97-AF65-F5344CB8AC3E}">
        <p14:creationId xmlns:p14="http://schemas.microsoft.com/office/powerpoint/2010/main" val="33217595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uilding with a pool and people walking around&#10;&#10;Description automatically generated">
            <a:extLst>
              <a:ext uri="{FF2B5EF4-FFF2-40B4-BE49-F238E27FC236}">
                <a16:creationId xmlns:a16="http://schemas.microsoft.com/office/drawing/2014/main" id="{513B55A0-F303-F19C-CEC2-38005BD0C378}"/>
              </a:ext>
            </a:extLst>
          </p:cNvPr>
          <p:cNvPicPr>
            <a:picLocks noChangeAspect="1"/>
          </p:cNvPicPr>
          <p:nvPr/>
        </p:nvPicPr>
        <p:blipFill>
          <a:blip r:embed="rId2"/>
          <a:stretch>
            <a:fillRect/>
          </a:stretch>
        </p:blipFill>
        <p:spPr>
          <a:xfrm>
            <a:off x="19050" y="-1"/>
            <a:ext cx="12172950" cy="6868749"/>
          </a:xfrm>
          <a:prstGeom prst="rect">
            <a:avLst/>
          </a:prstGeom>
        </p:spPr>
      </p:pic>
    </p:spTree>
    <p:extLst>
      <p:ext uri="{BB962C8B-B14F-4D97-AF65-F5344CB8AC3E}">
        <p14:creationId xmlns:p14="http://schemas.microsoft.com/office/powerpoint/2010/main" val="17958543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hape&#10;&#10;Description automatically generated">
            <a:extLst>
              <a:ext uri="{FF2B5EF4-FFF2-40B4-BE49-F238E27FC236}">
                <a16:creationId xmlns:a16="http://schemas.microsoft.com/office/drawing/2014/main" id="{09BF8EDC-4E88-6B65-9128-4504D19E9DBF}"/>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0" y="-1"/>
            <a:ext cx="12192000" cy="6875189"/>
          </a:xfrm>
        </p:spPr>
      </p:pic>
      <p:sp>
        <p:nvSpPr>
          <p:cNvPr id="9" name="TextBox 8">
            <a:extLst>
              <a:ext uri="{FF2B5EF4-FFF2-40B4-BE49-F238E27FC236}">
                <a16:creationId xmlns:a16="http://schemas.microsoft.com/office/drawing/2014/main" id="{19CBAF49-4E63-9F11-8B38-BE06F789C978}"/>
              </a:ext>
            </a:extLst>
          </p:cNvPr>
          <p:cNvSpPr txBox="1"/>
          <p:nvPr/>
        </p:nvSpPr>
        <p:spPr>
          <a:xfrm>
            <a:off x="1707361" y="400509"/>
            <a:ext cx="8439665" cy="938719"/>
          </a:xfrm>
          <a:prstGeom prst="rect">
            <a:avLst/>
          </a:prstGeom>
          <a:noFill/>
        </p:spPr>
        <p:txBody>
          <a:bodyPr wrap="square" rtlCol="0">
            <a:spAutoFit/>
          </a:bodyPr>
          <a:lstStyle/>
          <a:p>
            <a:r>
              <a:rPr lang="en-US" sz="5500" dirty="0">
                <a:solidFill>
                  <a:schemeClr val="bg1">
                    <a:lumMod val="95000"/>
                  </a:schemeClr>
                </a:solidFill>
                <a:latin typeface="Raleway" panose="020B0503030101060003" pitchFamily="34" charset="77"/>
              </a:rPr>
              <a:t>THE LOCATION</a:t>
            </a:r>
          </a:p>
        </p:txBody>
      </p:sp>
      <p:sp>
        <p:nvSpPr>
          <p:cNvPr id="2" name="TextBox 1">
            <a:extLst>
              <a:ext uri="{FF2B5EF4-FFF2-40B4-BE49-F238E27FC236}">
                <a16:creationId xmlns:a16="http://schemas.microsoft.com/office/drawing/2014/main" id="{CA033FCF-61EB-52C1-DD0B-5018373D46D0}"/>
              </a:ext>
            </a:extLst>
          </p:cNvPr>
          <p:cNvSpPr txBox="1"/>
          <p:nvPr/>
        </p:nvSpPr>
        <p:spPr>
          <a:xfrm>
            <a:off x="1876168" y="1739738"/>
            <a:ext cx="5193226" cy="57861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A3593"/>
                </a:solidFill>
                <a:effectLst/>
                <a:uLnTx/>
                <a:uFillTx/>
                <a:latin typeface="Brandon Grotesque Regular" panose="020B0503020203060202" pitchFamily="34" charset="77"/>
                <a:ea typeface="+mn-ea"/>
                <a:cs typeface="+mn-cs"/>
              </a:rPr>
              <a:t>//</a:t>
            </a:r>
            <a:r>
              <a:rPr kumimoji="0" lang="en-US" sz="2400" b="0" i="0" u="none" strike="noStrike" kern="1200" cap="none" spc="0" normalizeH="0" baseline="0" noProof="0" dirty="0">
                <a:ln>
                  <a:noFill/>
                </a:ln>
                <a:solidFill>
                  <a:prstClr val="white">
                    <a:lumMod val="95000"/>
                  </a:prstClr>
                </a:solidFill>
                <a:effectLst/>
                <a:uLnTx/>
                <a:uFillTx/>
                <a:latin typeface="Brandon Grotesque Regular" panose="020B0503020203060202" pitchFamily="34" charset="77"/>
                <a:ea typeface="+mn-ea"/>
                <a:cs typeface="+mn-cs"/>
              </a:rPr>
              <a:t> </a:t>
            </a:r>
            <a:r>
              <a:rPr kumimoji="0" lang="en-US" sz="24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Downtown Scottsdale (Old Town)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white">
                    <a:lumMod val="95000"/>
                  </a:prstClr>
                </a:solidFill>
                <a:latin typeface="Brandon Grotesque Light" panose="020B0303020203060202" pitchFamily="34" charset="0"/>
              </a:rPr>
              <a:t>Major crossroads of Scottsdale and Camelback</a:t>
            </a:r>
            <a:endParaRPr kumimoji="0" lang="en-US" sz="16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200" dirty="0">
              <a:solidFill>
                <a:srgbClr val="CA3593"/>
              </a:solidFill>
              <a:latin typeface="Brandon Grotesque Light" panose="020B03030202030602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A3593"/>
                </a:solidFill>
                <a:effectLst/>
                <a:uLnTx/>
                <a:uFillTx/>
                <a:latin typeface="Brandon Grotesque Light" panose="020B0303020203060202" pitchFamily="34" charset="0"/>
              </a:rPr>
              <a:t>//</a:t>
            </a:r>
            <a:r>
              <a:rPr kumimoji="0" lang="en-US" sz="22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 </a:t>
            </a:r>
            <a:r>
              <a:rPr kumimoji="0" lang="en-US" sz="24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Airports – 8 miles from Hotel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Main Airport - PHX Sky Harbor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Private Planes – Scottsdale Airport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A3593"/>
                </a:solidFill>
                <a:effectLst/>
                <a:uLnTx/>
                <a:uFillTx/>
                <a:latin typeface="Brandon Grotesque Light" panose="020B0303020203060202" pitchFamily="34" charset="0"/>
              </a:rPr>
              <a:t>//</a:t>
            </a:r>
            <a:r>
              <a:rPr kumimoji="0" lang="en-US" sz="22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 </a:t>
            </a:r>
            <a:r>
              <a:rPr kumimoji="0" lang="en-US" sz="24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Endless Shopping Experience</a:t>
            </a:r>
            <a:endParaRPr lang="en-US" sz="2400" dirty="0">
              <a:solidFill>
                <a:prstClr val="white">
                  <a:lumMod val="95000"/>
                </a:prstClr>
              </a:solidFill>
              <a:latin typeface="Brandon Grotesque Light" panose="020B0303020203060202"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Hotel located adjacent to Fashion Square Mall &amp; District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prstClr val="white">
                    <a:lumMod val="95000"/>
                  </a:prstClr>
                </a:solidFill>
                <a:latin typeface="Brandon Grotesque Light" panose="020B0303020203060202" pitchFamily="34" charset="0"/>
              </a:rPr>
              <a:t>Over 240 shopping destinations</a:t>
            </a:r>
            <a:endParaRPr kumimoji="0" lang="en-US" sz="16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CA3593"/>
                </a:solidFill>
                <a:effectLst/>
                <a:uLnTx/>
                <a:uFillTx/>
                <a:latin typeface="Brandon Grotesque Light" panose="020B0303020203060202" pitchFamily="34" charset="0"/>
              </a:rPr>
              <a:t>//</a:t>
            </a:r>
            <a:r>
              <a:rPr kumimoji="0" lang="en-US" sz="22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 </a:t>
            </a:r>
            <a:r>
              <a:rPr kumimoji="0" lang="en-US" sz="24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Restaurants &amp; Nightlife</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Over 80 dining options available less than 3 blocks from Hotel</a:t>
            </a:r>
          </a:p>
          <a:p>
            <a:pPr marR="0" lvl="0" algn="l" defTabSz="914400" rtl="0" eaLnBrk="1" fontAlgn="auto" latinLnBrk="0" hangingPunct="1">
              <a:lnSpc>
                <a:spcPct val="100000"/>
              </a:lnSpc>
              <a:spcBef>
                <a:spcPts val="0"/>
              </a:spcBef>
              <a:spcAft>
                <a:spcPts val="0"/>
              </a:spcAft>
              <a:buClrTx/>
              <a:buSzTx/>
              <a:tabLst/>
              <a:defRPr/>
            </a:pPr>
            <a:endParaRPr kumimoji="0" lang="en-US" sz="1600" b="0" i="0" u="none" strike="noStrike" kern="1200" cap="none" spc="0" normalizeH="0" baseline="0" noProof="0" dirty="0">
              <a:ln>
                <a:noFill/>
              </a:ln>
              <a:solidFill>
                <a:prstClr val="white">
                  <a:lumMod val="95000"/>
                </a:prstClr>
              </a:solidFill>
              <a:effectLst/>
              <a:uLnTx/>
              <a:uFillTx/>
              <a:latin typeface="Brandon Grotesque Regular" panose="020B0503020203060202" pitchFamily="34" charset="77"/>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white">
                  <a:lumMod val="95000"/>
                </a:prstClr>
              </a:solidFill>
              <a:effectLst/>
              <a:uLnTx/>
              <a:uFillTx/>
              <a:latin typeface="Brandon Grotesque Regular" panose="020B0503020203060202"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lumMod val="95000"/>
                </a:prstClr>
              </a:solidFill>
              <a:effectLst/>
              <a:uLnTx/>
              <a:uFillTx/>
              <a:latin typeface="Brandon Grotesque Regular" panose="020B0503020203060202"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lumMod val="95000"/>
                </a:prstClr>
              </a:solidFill>
              <a:effectLst/>
              <a:uLnTx/>
              <a:uFillTx/>
              <a:latin typeface="Brandon Grotesque Regular" panose="020B0503020203060202"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lumMod val="95000"/>
                </a:prstClr>
              </a:solidFill>
              <a:effectLst/>
              <a:uLnTx/>
              <a:uFillTx/>
              <a:latin typeface="Brandon Grotesque Regular" panose="020B0503020203060202" pitchFamily="34" charset="77"/>
              <a:ea typeface="+mn-ea"/>
              <a:cs typeface="+mn-cs"/>
            </a:endParaRPr>
          </a:p>
        </p:txBody>
      </p:sp>
      <p:pic>
        <p:nvPicPr>
          <p:cNvPr id="4" name="Picture 3" descr="A picture containing outdoor, building, tree, sky&#10;&#10;Description automatically generated">
            <a:extLst>
              <a:ext uri="{FF2B5EF4-FFF2-40B4-BE49-F238E27FC236}">
                <a16:creationId xmlns:a16="http://schemas.microsoft.com/office/drawing/2014/main" id="{0B2A61E2-A8A0-5AD6-016B-5EFF4A96364F}"/>
              </a:ext>
            </a:extLst>
          </p:cNvPr>
          <p:cNvPicPr>
            <a:picLocks noChangeAspect="1"/>
          </p:cNvPicPr>
          <p:nvPr/>
        </p:nvPicPr>
        <p:blipFill>
          <a:blip r:embed="rId3"/>
          <a:stretch>
            <a:fillRect/>
          </a:stretch>
        </p:blipFill>
        <p:spPr>
          <a:xfrm>
            <a:off x="7600335" y="3875985"/>
            <a:ext cx="3943962" cy="2629308"/>
          </a:xfrm>
          <a:prstGeom prst="rect">
            <a:avLst/>
          </a:prstGeom>
          <a:ln w="12700">
            <a:solidFill>
              <a:schemeClr val="bg1"/>
            </a:solidFill>
          </a:ln>
        </p:spPr>
      </p:pic>
      <p:pic>
        <p:nvPicPr>
          <p:cNvPr id="7" name="Picture 6" descr="A picture containing landscape, outdoor, cloud, sky&#10;&#10;Description automatically generated">
            <a:extLst>
              <a:ext uri="{FF2B5EF4-FFF2-40B4-BE49-F238E27FC236}">
                <a16:creationId xmlns:a16="http://schemas.microsoft.com/office/drawing/2014/main" id="{9A3CBE12-647F-C340-BE04-1FA38FCE1003}"/>
              </a:ext>
            </a:extLst>
          </p:cNvPr>
          <p:cNvPicPr>
            <a:picLocks noChangeAspect="1"/>
          </p:cNvPicPr>
          <p:nvPr/>
        </p:nvPicPr>
        <p:blipFill>
          <a:blip r:embed="rId4"/>
          <a:stretch>
            <a:fillRect/>
          </a:stretch>
        </p:blipFill>
        <p:spPr>
          <a:xfrm>
            <a:off x="7600336" y="1022225"/>
            <a:ext cx="3943962" cy="2629308"/>
          </a:xfrm>
          <a:prstGeom prst="rect">
            <a:avLst/>
          </a:prstGeom>
          <a:ln w="12700">
            <a:solidFill>
              <a:schemeClr val="bg1"/>
            </a:solidFill>
          </a:ln>
        </p:spPr>
      </p:pic>
    </p:spTree>
    <p:extLst>
      <p:ext uri="{BB962C8B-B14F-4D97-AF65-F5344CB8AC3E}">
        <p14:creationId xmlns:p14="http://schemas.microsoft.com/office/powerpoint/2010/main" val="402922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DF284D-FD52-49BC-ADB2-A04A1956D753}"/>
              </a:ext>
            </a:extLst>
          </p:cNvPr>
          <p:cNvPicPr>
            <a:picLocks noChangeAspect="1"/>
          </p:cNvPicPr>
          <p:nvPr/>
        </p:nvPicPr>
        <p:blipFill>
          <a:blip r:embed="rId2"/>
          <a:stretch>
            <a:fillRect/>
          </a:stretch>
        </p:blipFill>
        <p:spPr>
          <a:xfrm>
            <a:off x="0" y="0"/>
            <a:ext cx="12191999" cy="6860271"/>
          </a:xfrm>
          <a:prstGeom prst="rect">
            <a:avLst/>
          </a:prstGeom>
        </p:spPr>
      </p:pic>
    </p:spTree>
    <p:extLst>
      <p:ext uri="{BB962C8B-B14F-4D97-AF65-F5344CB8AC3E}">
        <p14:creationId xmlns:p14="http://schemas.microsoft.com/office/powerpoint/2010/main" val="22101893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A547AC-74E3-4AEA-897E-1059DC5030B0}"/>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3828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1D2B5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B79C07-E730-E555-2D0E-2B7E2114B0F0}"/>
              </a:ext>
            </a:extLst>
          </p:cNvPr>
          <p:cNvSpPr/>
          <p:nvPr/>
        </p:nvSpPr>
        <p:spPr>
          <a:xfrm>
            <a:off x="0" y="-1"/>
            <a:ext cx="12188952" cy="1189703"/>
          </a:xfrm>
          <a:prstGeom prst="rect">
            <a:avLst/>
          </a:prstGeom>
          <a:solidFill>
            <a:srgbClr val="1D2B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6D7081A-55C1-E5DB-5EFE-9960DACDCAA7}"/>
              </a:ext>
            </a:extLst>
          </p:cNvPr>
          <p:cNvSpPr/>
          <p:nvPr/>
        </p:nvSpPr>
        <p:spPr>
          <a:xfrm>
            <a:off x="0" y="1168853"/>
            <a:ext cx="12188952" cy="137160"/>
          </a:xfrm>
          <a:prstGeom prst="rect">
            <a:avLst/>
          </a:prstGeom>
          <a:solidFill>
            <a:srgbClr val="FCB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0B94728-4AA7-53C8-A302-CC4FF75E4D62}"/>
              </a:ext>
            </a:extLst>
          </p:cNvPr>
          <p:cNvSpPr txBox="1"/>
          <p:nvPr/>
        </p:nvSpPr>
        <p:spPr>
          <a:xfrm>
            <a:off x="138848" y="103947"/>
            <a:ext cx="1160432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a:noFill/>
                </a:ln>
                <a:solidFill>
                  <a:prstClr val="white">
                    <a:lumMod val="95000"/>
                  </a:prstClr>
                </a:solidFill>
                <a:effectLst/>
                <a:uLnTx/>
                <a:uFillTx/>
                <a:latin typeface="Raleway" panose="020B0503030101060003" pitchFamily="34" charset="77"/>
                <a:ea typeface="+mn-ea"/>
                <a:cs typeface="+mn-cs"/>
              </a:rPr>
              <a:t>FACT SHEET</a:t>
            </a:r>
          </a:p>
        </p:txBody>
      </p:sp>
      <p:sp>
        <p:nvSpPr>
          <p:cNvPr id="7" name="TextBox 6">
            <a:extLst>
              <a:ext uri="{FF2B5EF4-FFF2-40B4-BE49-F238E27FC236}">
                <a16:creationId xmlns:a16="http://schemas.microsoft.com/office/drawing/2014/main" id="{DD933478-5A04-C760-311D-2C7E652C0E13}"/>
              </a:ext>
            </a:extLst>
          </p:cNvPr>
          <p:cNvSpPr txBox="1"/>
          <p:nvPr/>
        </p:nvSpPr>
        <p:spPr>
          <a:xfrm>
            <a:off x="280881" y="1552402"/>
            <a:ext cx="6903690" cy="4801314"/>
          </a:xfrm>
          <a:prstGeom prst="rect">
            <a:avLst/>
          </a:prstGeom>
          <a:noFill/>
        </p:spPr>
        <p:txBody>
          <a:bodyPr wrap="square">
            <a:spAutoFit/>
          </a:bodyPr>
          <a:lstStyle/>
          <a:p>
            <a:r>
              <a:rPr lang="en-US" sz="1800" dirty="0">
                <a:solidFill>
                  <a:srgbClr val="CA3593"/>
                </a:solidFill>
                <a:latin typeface="Brandon Grotesque Regular" panose="020B0503020203060202" pitchFamily="34" charset="77"/>
              </a:rPr>
              <a:t>//</a:t>
            </a:r>
            <a:r>
              <a:rPr lang="en-US" sz="3200" dirty="0">
                <a:solidFill>
                  <a:schemeClr val="bg1">
                    <a:lumMod val="95000"/>
                  </a:schemeClr>
                </a:solidFill>
                <a:latin typeface="Brandon Grotesque Regular" panose="020B0503020203060202" pitchFamily="34" charset="77"/>
              </a:rPr>
              <a:t> </a:t>
            </a:r>
            <a:r>
              <a:rPr lang="en-US" sz="2400" dirty="0">
                <a:solidFill>
                  <a:schemeClr val="bg1">
                    <a:lumMod val="95000"/>
                  </a:schemeClr>
                </a:solidFill>
                <a:latin typeface="Brandon Grotesque Light" panose="020B0303020203060202" pitchFamily="34" charset="0"/>
              </a:rPr>
              <a:t>HOTEL AMENITIES</a:t>
            </a:r>
          </a:p>
          <a:p>
            <a:endParaRPr lang="en-US" sz="2400" dirty="0">
              <a:solidFill>
                <a:schemeClr val="bg1">
                  <a:lumMod val="95000"/>
                </a:schemeClr>
              </a:solidFill>
              <a:latin typeface="Brandon Grotesque Light" panose="020B0303020203060202"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265 guestrooms &amp; suites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33 suites including five (5) 2,000sf luxury suites </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white">
                    <a:lumMod val="95000"/>
                  </a:prstClr>
                </a:solidFill>
                <a:latin typeface="Brandon Grotesque Light" panose="020B0303020203060202" pitchFamily="34" charset="0"/>
              </a:rPr>
              <a:t>1 Bridal Suite</a:t>
            </a:r>
          </a:p>
          <a:p>
            <a:pPr marR="0" lvl="0" algn="l" defTabSz="914400" rtl="0" eaLnBrk="1" fontAlgn="auto" latinLnBrk="0" hangingPunct="1">
              <a:lnSpc>
                <a:spcPct val="100000"/>
              </a:lnSpc>
              <a:spcBef>
                <a:spcPts val="0"/>
              </a:spcBef>
              <a:spcAft>
                <a:spcPts val="0"/>
              </a:spcAft>
              <a:buClrTx/>
              <a:buSzTx/>
              <a:tabLst/>
              <a:defRPr/>
            </a:pPr>
            <a:endParaRPr lang="en-US" dirty="0">
              <a:solidFill>
                <a:prstClr val="white">
                  <a:lumMod val="95000"/>
                </a:prstClr>
              </a:solidFill>
              <a:latin typeface="Brandon Grotesque Light" panose="020B0303020203060202"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white">
                    <a:lumMod val="95000"/>
                  </a:prstClr>
                </a:solidFill>
                <a:latin typeface="Brandon Grotesque Light" panose="020B0303020203060202" pitchFamily="34" charset="0"/>
              </a:rPr>
              <a:t>LUNA - </a:t>
            </a:r>
            <a:r>
              <a:rPr kumimoji="0" lang="en-US"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Signature restaurant by Giada De Laurentiis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white">
                    <a:lumMod val="95000"/>
                  </a:prstClr>
                </a:solidFill>
                <a:latin typeface="Brandon Grotesque Light" panose="020B0303020203060202" pitchFamily="34" charset="0"/>
              </a:rPr>
              <a:t>SEVEN - Rooftop pool &amp; lounge overlooking Camelback Mountain</a:t>
            </a:r>
            <a:endParaRPr kumimoji="0" lang="en-US"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Pronto - All day café bistro</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solidFill>
                <a:prstClr val="white">
                  <a:lumMod val="95000"/>
                </a:prstClr>
              </a:solidFill>
              <a:latin typeface="Brandon Grotesque Light" panose="020B0303020203060202"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white">
                    <a:lumMod val="95000"/>
                  </a:prstClr>
                </a:solidFill>
                <a:latin typeface="Brandon Grotesque Light" panose="020B0303020203060202" pitchFamily="34" charset="0"/>
              </a:rPr>
              <a:t>Complimentary Access to 24 Hour Fitness Center</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white">
                    <a:lumMod val="95000"/>
                  </a:prstClr>
                </a:solidFill>
                <a:latin typeface="Brandon Grotesque Light" panose="020B0303020203060202" pitchFamily="34" charset="0"/>
              </a:rPr>
              <a:t>EV Charging Stations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white">
                    <a:lumMod val="95000"/>
                  </a:prstClr>
                </a:solidFill>
                <a:latin typeface="Brandon Grotesque Light" panose="020B0303020203060202" pitchFamily="34" charset="0"/>
              </a:rPr>
              <a:t>Use of Hotel Electric Bicycles</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prstClr val="white">
                    <a:lumMod val="95000"/>
                  </a:prstClr>
                </a:solidFill>
                <a:latin typeface="Brandon Grotesque Light" panose="020B0303020203060202" pitchFamily="34" charset="0"/>
              </a:rPr>
              <a:t>Complimentary access to Wellness Events on property</a:t>
            </a:r>
          </a:p>
          <a:p>
            <a:pPr marR="0" lvl="0" algn="l" defTabSz="914400" rtl="0" eaLnBrk="1" fontAlgn="auto" latinLnBrk="0" hangingPunct="1">
              <a:lnSpc>
                <a:spcPct val="100000"/>
              </a:lnSpc>
              <a:spcBef>
                <a:spcPts val="0"/>
              </a:spcBef>
              <a:spcAft>
                <a:spcPts val="0"/>
              </a:spcAft>
              <a:buClrTx/>
              <a:buSzTx/>
              <a:tabLst/>
              <a:defRPr/>
            </a:pPr>
            <a:endParaRPr lang="en-US" dirty="0">
              <a:solidFill>
                <a:prstClr val="white">
                  <a:lumMod val="95000"/>
                </a:prstClr>
              </a:solidFill>
              <a:latin typeface="Brandon Grotesque Light" panose="020B0303020203060202"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white">
                  <a:lumMod val="95000"/>
                </a:prstClr>
              </a:solidFill>
              <a:effectLst/>
              <a:uLnTx/>
              <a:uFillTx/>
              <a:latin typeface="Brandon Grotesque Regular" panose="020B0503020203060202" pitchFamily="34" charset="77"/>
              <a:ea typeface="+mn-ea"/>
              <a:cs typeface="+mn-cs"/>
            </a:endParaRPr>
          </a:p>
        </p:txBody>
      </p:sp>
    </p:spTree>
    <p:extLst>
      <p:ext uri="{BB962C8B-B14F-4D97-AF65-F5344CB8AC3E}">
        <p14:creationId xmlns:p14="http://schemas.microsoft.com/office/powerpoint/2010/main" val="3904338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CE0050-261B-418D-AFD8-50C0E089663B}"/>
              </a:ext>
            </a:extLst>
          </p:cNvPr>
          <p:cNvPicPr>
            <a:picLocks noChangeAspect="1"/>
          </p:cNvPicPr>
          <p:nvPr/>
        </p:nvPicPr>
        <p:blipFill>
          <a:blip r:embed="rId2"/>
          <a:stretch>
            <a:fillRect/>
          </a:stretch>
        </p:blipFill>
        <p:spPr>
          <a:xfrm>
            <a:off x="0" y="0"/>
            <a:ext cx="12036490" cy="6858000"/>
          </a:xfrm>
          <a:prstGeom prst="rect">
            <a:avLst/>
          </a:prstGeom>
        </p:spPr>
      </p:pic>
    </p:spTree>
    <p:extLst>
      <p:ext uri="{BB962C8B-B14F-4D97-AF65-F5344CB8AC3E}">
        <p14:creationId xmlns:p14="http://schemas.microsoft.com/office/powerpoint/2010/main" val="23288717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CE0050-261B-418D-AFD8-50C0E089663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3936972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1CE0050-261B-418D-AFD8-50C0E089663B}"/>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8495984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1D2B59"/>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2B79C07-E730-E555-2D0E-2B7E2114B0F0}"/>
              </a:ext>
            </a:extLst>
          </p:cNvPr>
          <p:cNvSpPr/>
          <p:nvPr/>
        </p:nvSpPr>
        <p:spPr>
          <a:xfrm>
            <a:off x="0" y="-1"/>
            <a:ext cx="12188952" cy="1189703"/>
          </a:xfrm>
          <a:prstGeom prst="rect">
            <a:avLst/>
          </a:prstGeom>
          <a:solidFill>
            <a:srgbClr val="1D2B5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36D7081A-55C1-E5DB-5EFE-9960DACDCAA7}"/>
              </a:ext>
            </a:extLst>
          </p:cNvPr>
          <p:cNvSpPr/>
          <p:nvPr/>
        </p:nvSpPr>
        <p:spPr>
          <a:xfrm>
            <a:off x="0" y="1168853"/>
            <a:ext cx="12188952" cy="137160"/>
          </a:xfrm>
          <a:prstGeom prst="rect">
            <a:avLst/>
          </a:prstGeom>
          <a:solidFill>
            <a:srgbClr val="FCB5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80B94728-4AA7-53C8-A302-CC4FF75E4D62}"/>
              </a:ext>
            </a:extLst>
          </p:cNvPr>
          <p:cNvSpPr txBox="1"/>
          <p:nvPr/>
        </p:nvSpPr>
        <p:spPr>
          <a:xfrm>
            <a:off x="138848" y="103947"/>
            <a:ext cx="11604320"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0" i="0" u="none" strike="noStrike" kern="1200" cap="none" spc="0" normalizeH="0" baseline="0" noProof="0" dirty="0">
                <a:ln>
                  <a:noFill/>
                </a:ln>
                <a:solidFill>
                  <a:prstClr val="white">
                    <a:lumMod val="95000"/>
                  </a:prstClr>
                </a:solidFill>
                <a:effectLst/>
                <a:uLnTx/>
                <a:uFillTx/>
                <a:latin typeface="Raleway" panose="020B0503030101060003" pitchFamily="34" charset="77"/>
                <a:ea typeface="+mn-ea"/>
                <a:cs typeface="+mn-cs"/>
              </a:rPr>
              <a:t>DINE AROUND THE CITY</a:t>
            </a:r>
          </a:p>
        </p:txBody>
      </p:sp>
      <p:sp>
        <p:nvSpPr>
          <p:cNvPr id="7" name="TextBox 6">
            <a:extLst>
              <a:ext uri="{FF2B5EF4-FFF2-40B4-BE49-F238E27FC236}">
                <a16:creationId xmlns:a16="http://schemas.microsoft.com/office/drawing/2014/main" id="{DD933478-5A04-C760-311D-2C7E652C0E13}"/>
              </a:ext>
            </a:extLst>
          </p:cNvPr>
          <p:cNvSpPr txBox="1"/>
          <p:nvPr/>
        </p:nvSpPr>
        <p:spPr>
          <a:xfrm>
            <a:off x="138848" y="1527558"/>
            <a:ext cx="7019036" cy="258532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95000"/>
                  </a:prstClr>
                </a:solidFill>
                <a:effectLst/>
                <a:uLnTx/>
                <a:uFillTx/>
                <a:latin typeface="Brandon Grotesque Light" panose="020B0303020203060202" pitchFamily="34" charset="0"/>
              </a:rPr>
              <a:t>One of our greatest advantages is our location in Scottsdale’s Fashion Square District. For groups, you are not limited to our restaurants and venues on property. There are over 80 dining options less than 3 blocks from our doorstep. We recommend the following options for our groups which are all within walking distance: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lumMod val="95000"/>
                </a:prstClr>
              </a:solidFill>
              <a:effectLst/>
              <a:uLnTx/>
              <a:uFillTx/>
              <a:latin typeface="Brandon Grotesque Regular" panose="020B0503020203060202" pitchFamily="34" charset="77"/>
              <a:ea typeface="+mn-ea"/>
              <a:cs typeface="+mn-cs"/>
            </a:endParaRPr>
          </a:p>
        </p:txBody>
      </p:sp>
      <p:pic>
        <p:nvPicPr>
          <p:cNvPr id="15" name="Picture 14">
            <a:extLst>
              <a:ext uri="{FF2B5EF4-FFF2-40B4-BE49-F238E27FC236}">
                <a16:creationId xmlns:a16="http://schemas.microsoft.com/office/drawing/2014/main" id="{02F8A0EE-2AAA-A375-06BC-3D222F72DEEA}"/>
              </a:ext>
            </a:extLst>
          </p:cNvPr>
          <p:cNvPicPr>
            <a:picLocks noChangeAspect="1"/>
          </p:cNvPicPr>
          <p:nvPr/>
        </p:nvPicPr>
        <p:blipFill>
          <a:blip r:embed="rId2"/>
          <a:stretch>
            <a:fillRect/>
          </a:stretch>
        </p:blipFill>
        <p:spPr>
          <a:xfrm>
            <a:off x="7295207" y="4059197"/>
            <a:ext cx="4708456" cy="2645044"/>
          </a:xfrm>
          <a:prstGeom prst="rect">
            <a:avLst/>
          </a:prstGeom>
          <a:ln w="12700">
            <a:solidFill>
              <a:schemeClr val="bg1"/>
            </a:solidFill>
          </a:ln>
        </p:spPr>
      </p:pic>
      <p:pic>
        <p:nvPicPr>
          <p:cNvPr id="16" name="Picture 15">
            <a:extLst>
              <a:ext uri="{FF2B5EF4-FFF2-40B4-BE49-F238E27FC236}">
                <a16:creationId xmlns:a16="http://schemas.microsoft.com/office/drawing/2014/main" id="{0A0EB8F3-F039-9BC9-D82D-34DD8B1D3682}"/>
              </a:ext>
            </a:extLst>
          </p:cNvPr>
          <p:cNvPicPr>
            <a:picLocks noChangeAspect="1"/>
          </p:cNvPicPr>
          <p:nvPr/>
        </p:nvPicPr>
        <p:blipFill rotWithShape="1">
          <a:blip r:embed="rId3"/>
          <a:srcRect l="12831"/>
          <a:stretch/>
        </p:blipFill>
        <p:spPr>
          <a:xfrm>
            <a:off x="7295207" y="1455506"/>
            <a:ext cx="4708456" cy="2363153"/>
          </a:xfrm>
          <a:prstGeom prst="rect">
            <a:avLst/>
          </a:prstGeom>
          <a:ln w="12700">
            <a:solidFill>
              <a:schemeClr val="bg1"/>
            </a:solidFill>
          </a:ln>
        </p:spPr>
      </p:pic>
      <p:sp>
        <p:nvSpPr>
          <p:cNvPr id="6" name="TextBox 5">
            <a:extLst>
              <a:ext uri="{FF2B5EF4-FFF2-40B4-BE49-F238E27FC236}">
                <a16:creationId xmlns:a16="http://schemas.microsoft.com/office/drawing/2014/main" id="{AD168D46-5F0C-2759-CE03-C045B0103A4F}"/>
              </a:ext>
            </a:extLst>
          </p:cNvPr>
          <p:cNvSpPr txBox="1"/>
          <p:nvPr/>
        </p:nvSpPr>
        <p:spPr>
          <a:xfrm>
            <a:off x="2082546" y="4207452"/>
            <a:ext cx="619506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hlinkClick r:id="rId4">
                  <a:extLst>
                    <a:ext uri="{A12FA001-AC4F-418D-AE19-62706E023703}">
                      <ahyp:hlinkClr xmlns:ahyp="http://schemas.microsoft.com/office/drawing/2018/hyperlinkcolor" val="tx"/>
                    </a:ext>
                  </a:extLst>
                </a:hlinkClick>
              </a:rPr>
              <a:t>Mastro’s City Hall</a:t>
            </a:r>
            <a:endPar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hlinkClick r:id="rId5">
                  <a:extLst>
                    <a:ext uri="{A12FA001-AC4F-418D-AE19-62706E023703}">
                      <ahyp:hlinkClr xmlns:ahyp="http://schemas.microsoft.com/office/drawing/2018/hyperlinkcolor" val="tx"/>
                    </a:ext>
                  </a:extLst>
                </a:hlinkClick>
              </a:rPr>
              <a:t>Maple &amp; Ash</a:t>
            </a:r>
            <a:endPar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hlinkClick r:id="rId6">
                  <a:extLst>
                    <a:ext uri="{A12FA001-AC4F-418D-AE19-62706E023703}">
                      <ahyp:hlinkClr xmlns:ahyp="http://schemas.microsoft.com/office/drawing/2018/hyperlinkcolor" val="tx"/>
                    </a:ext>
                  </a:extLst>
                </a:hlinkClick>
              </a:rPr>
              <a:t>Culinary Dropout</a:t>
            </a:r>
            <a:endPar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hlinkClick r:id="rId7">
                  <a:extLst>
                    <a:ext uri="{A12FA001-AC4F-418D-AE19-62706E023703}">
                      <ahyp:hlinkClr xmlns:ahyp="http://schemas.microsoft.com/office/drawing/2018/hyperlinkcolor" val="tx"/>
                    </a:ext>
                  </a:extLst>
                </a:hlinkClick>
              </a:rPr>
              <a:t>Hand Cut</a:t>
            </a:r>
            <a:endPar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endParaRPr>
          </a:p>
        </p:txBody>
      </p:sp>
      <p:sp>
        <p:nvSpPr>
          <p:cNvPr id="8" name="TextBox 7">
            <a:extLst>
              <a:ext uri="{FF2B5EF4-FFF2-40B4-BE49-F238E27FC236}">
                <a16:creationId xmlns:a16="http://schemas.microsoft.com/office/drawing/2014/main" id="{9A2BCD8F-74AF-54D2-68F2-B1DC7F536F77}"/>
              </a:ext>
            </a:extLst>
          </p:cNvPr>
          <p:cNvSpPr txBox="1"/>
          <p:nvPr/>
        </p:nvSpPr>
        <p:spPr>
          <a:xfrm>
            <a:off x="-828294" y="4207452"/>
            <a:ext cx="6195060" cy="156966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hlinkClick r:id="rId8">
                  <a:extLst>
                    <a:ext uri="{A12FA001-AC4F-418D-AE19-62706E023703}">
                      <ahyp:hlinkClr xmlns:ahyp="http://schemas.microsoft.com/office/drawing/2018/hyperlinkcolor" val="tx"/>
                    </a:ext>
                  </a:extLst>
                </a:hlinkClick>
              </a:rPr>
              <a:t>Ocean 44</a:t>
            </a:r>
            <a:endPar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hlinkClick r:id="rId9">
                  <a:extLst>
                    <a:ext uri="{A12FA001-AC4F-418D-AE19-62706E023703}">
                      <ahyp:hlinkClr xmlns:ahyp="http://schemas.microsoft.com/office/drawing/2018/hyperlinkcolor" val="tx"/>
                    </a:ext>
                  </a:extLst>
                </a:hlinkClick>
              </a:rPr>
              <a:t>Toca Madera</a:t>
            </a:r>
            <a:endPar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hlinkClick r:id="rId10">
                  <a:extLst>
                    <a:ext uri="{A12FA001-AC4F-418D-AE19-62706E023703}">
                      <ahyp:hlinkClr xmlns:ahyp="http://schemas.microsoft.com/office/drawing/2018/hyperlinkcolor" val="tx"/>
                    </a:ext>
                  </a:extLst>
                </a:hlinkClick>
              </a:rPr>
              <a:t>Nobu Scottsdale</a:t>
            </a:r>
            <a:endPar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hlinkClick r:id="rId11">
                  <a:extLst>
                    <a:ext uri="{A12FA001-AC4F-418D-AE19-62706E023703}">
                      <ahyp:hlinkClr xmlns:ahyp="http://schemas.microsoft.com/office/drawing/2018/hyperlinkcolor" val="tx"/>
                    </a:ext>
                  </a:extLst>
                </a:hlinkClick>
              </a:rPr>
              <a:t>Olive &amp; Ivy</a:t>
            </a:r>
            <a:endParaRPr kumimoji="0" lang="en-US" sz="2400" b="0" u="none" strike="noStrike" kern="1200" cap="none" spc="0" normalizeH="0" baseline="0" noProof="0" dirty="0">
              <a:ln>
                <a:noFill/>
              </a:ln>
              <a:solidFill>
                <a:prstClr val="white"/>
              </a:solidFill>
              <a:effectLst/>
              <a:uLnTx/>
              <a:uFillTx/>
              <a:latin typeface="Brandon Grotesque Light" panose="020B0303020203060202" pitchFamily="34" charset="0"/>
            </a:endParaRPr>
          </a:p>
        </p:txBody>
      </p:sp>
    </p:spTree>
    <p:extLst>
      <p:ext uri="{BB962C8B-B14F-4D97-AF65-F5344CB8AC3E}">
        <p14:creationId xmlns:p14="http://schemas.microsoft.com/office/powerpoint/2010/main" val="24480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igrationWizIdDocumentLibraryPermissions xmlns="3cc29033-8901-4826-b145-5eb6e84005fb" xsi:nil="true"/>
    <MigrationWizIdPermissionLevels xmlns="3cc29033-8901-4826-b145-5eb6e84005fb" xsi:nil="true"/>
    <MigrationWizIdSecurityGroups xmlns="3cc29033-8901-4826-b145-5eb6e84005fb" xsi:nil="true"/>
    <MigrationWizIdPermissions xmlns="3cc29033-8901-4826-b145-5eb6e84005fb" xsi:nil="true"/>
    <MigrationWizId xmlns="3cc29033-8901-4826-b145-5eb6e84005fb"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E8613C2A7B034989177F9226678E57" ma:contentTypeVersion="15" ma:contentTypeDescription="Create a new document." ma:contentTypeScope="" ma:versionID="5f5ce9eeadd3943336478f9266c99e04">
  <xsd:schema xmlns:xsd="http://www.w3.org/2001/XMLSchema" xmlns:xs="http://www.w3.org/2001/XMLSchema" xmlns:p="http://schemas.microsoft.com/office/2006/metadata/properties" xmlns:ns3="3cc29033-8901-4826-b145-5eb6e84005fb" targetNamespace="http://schemas.microsoft.com/office/2006/metadata/properties" ma:root="true" ma:fieldsID="b925301be5ca54bb3f37ffe3aa14f32d" ns3:_="">
    <xsd:import namespace="3cc29033-8901-4826-b145-5eb6e84005fb"/>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3:MediaServiceMetadata" minOccurs="0"/>
                <xsd:element ref="ns3:MediaServiceFastMetadata"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ServiceSearchProperties" minOccurs="0"/>
                <xsd:element ref="ns3:MediaServiceDateTaken"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c29033-8901-4826-b145-5eb6e84005fb"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SystemTags" ma:index="16" nillable="true" ma:displayName="MediaServiceSystemTags" ma:hidden="true" ma:internalName="MediaServiceSystemTags" ma:readOnly="true">
      <xsd:simpleType>
        <xsd:restriction base="dms:Note"/>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2F16D22-19C2-428D-BF45-3DA684607557}">
  <ds:schemaRefs>
    <ds:schemaRef ds:uri="http://purl.org/dc/dcmitype/"/>
    <ds:schemaRef ds:uri="http://schemas.openxmlformats.org/package/2006/metadata/core-properties"/>
    <ds:schemaRef ds:uri="http://purl.org/dc/elements/1.1/"/>
    <ds:schemaRef ds:uri="http://schemas.microsoft.com/office/2006/metadata/properties"/>
    <ds:schemaRef ds:uri="http://schemas.microsoft.com/office/2006/documentManagement/types"/>
    <ds:schemaRef ds:uri="http://purl.org/dc/terms/"/>
    <ds:schemaRef ds:uri="http://www.w3.org/XML/1998/namespace"/>
    <ds:schemaRef ds:uri="3cc29033-8901-4826-b145-5eb6e84005fb"/>
    <ds:schemaRef ds:uri="http://schemas.microsoft.com/office/infopath/2007/PartnerControls"/>
  </ds:schemaRefs>
</ds:datastoreItem>
</file>

<file path=customXml/itemProps2.xml><?xml version="1.0" encoding="utf-8"?>
<ds:datastoreItem xmlns:ds="http://schemas.openxmlformats.org/officeDocument/2006/customXml" ds:itemID="{5049BCED-D294-4B9C-92FC-AAD2AC0E78CB}">
  <ds:schemaRefs>
    <ds:schemaRef ds:uri="http://schemas.microsoft.com/sharepoint/v3/contenttype/forms"/>
  </ds:schemaRefs>
</ds:datastoreItem>
</file>

<file path=customXml/itemProps3.xml><?xml version="1.0" encoding="utf-8"?>
<ds:datastoreItem xmlns:ds="http://schemas.openxmlformats.org/officeDocument/2006/customXml" ds:itemID="{E031466F-878C-4334-B794-ED76D58155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c29033-8901-4826-b145-5eb6e84005f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2013 - 2022 Theme</Template>
  <TotalTime>4330</TotalTime>
  <Words>382</Words>
  <Application>Microsoft Office PowerPoint</Application>
  <PresentationFormat>Widescreen</PresentationFormat>
  <Paragraphs>66</Paragraphs>
  <Slides>17</Slides>
  <Notes>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17</vt:i4>
      </vt:variant>
    </vt:vector>
  </HeadingPairs>
  <TitlesOfParts>
    <vt:vector size="25" baseType="lpstr">
      <vt:lpstr>Arial</vt:lpstr>
      <vt:lpstr>Brandon Grotesque Light</vt:lpstr>
      <vt:lpstr>Brandon Grotesque Regular</vt:lpstr>
      <vt:lpstr>Calibri</vt:lpstr>
      <vt:lpstr>Calibri Light</vt:lpstr>
      <vt:lpstr>Raleway</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Jennifer Dellinger</dc:creator>
  <cp:lastModifiedBy>Karen Campbell</cp:lastModifiedBy>
  <cp:revision>31</cp:revision>
  <dcterms:created xsi:type="dcterms:W3CDTF">2022-11-22T17:14:35Z</dcterms:created>
  <dcterms:modified xsi:type="dcterms:W3CDTF">2024-04-24T22:05:48Z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0x010100BDE8613C2A7B034989177F9226678E57</vt:lpwstr>
  </property>
  <property fmtid="{D5CDD505-2E9C-101B-9397-08002B2CF9AE}" pid="3" name="MediaServiceImageTags">
    <vt:lpwstr/>
  </property>
</Properties>
</file>