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7" r:id="rId3"/>
    <p:sldId id="298" r:id="rId4"/>
    <p:sldId id="300" r:id="rId5"/>
    <p:sldId id="301" r:id="rId6"/>
    <p:sldId id="307" r:id="rId7"/>
    <p:sldId id="3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33E7-C084-49B7-930C-CB7FCDD620C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0C580-9623-4963-A4A2-E6409F8B4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4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8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9DBF4-DA57-4D51-A67D-60D8E092F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3AAB-96CE-D606-28B7-3A951C076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6B1E2-F623-41E4-9747-3FD16D5F4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374A6-007B-1B0F-BB36-889722C7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F626-7E14-A622-6A5E-D2954E0E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CB70-2AB8-EF51-529A-1D8732F6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D83E-81BA-632F-3BF7-AF89E1D8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EB7E7-84E5-5419-7EDB-FB2E5FBFD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0D296-2C11-6363-1D4E-F2D6BF4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9A47E-8896-71AC-6D78-483E08BB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4EA7-55C2-CFF3-C575-83A2AD61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37031-F615-A582-1E1F-3FA37839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F6659-217B-D7CF-463C-0F7204D63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2742-40F7-3BFB-A2EB-49DE0212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3AFF-E1B7-5787-3CF9-65A8201E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380C4-D7DA-D621-9713-CE8C1259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A4896D-7EAC-D16F-0057-15CBD10C67EA}"/>
              </a:ext>
            </a:extLst>
          </p:cNvPr>
          <p:cNvSpPr/>
          <p:nvPr userDrawn="1"/>
        </p:nvSpPr>
        <p:spPr>
          <a:xfrm>
            <a:off x="0" y="6166624"/>
            <a:ext cx="12192000" cy="691376"/>
          </a:xfrm>
          <a:prstGeom prst="rect">
            <a:avLst/>
          </a:prstGeom>
          <a:solidFill>
            <a:srgbClr val="759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53AB4-DC4E-AA3A-B8E3-8F7B9EF09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240" y="6374122"/>
            <a:ext cx="180649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C9D3-7F48-0D69-6AAF-9159649D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97627-40AA-9DE5-7267-CCD259B1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609B2-69DE-F5C2-B184-2CA55D5D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60FF-8B41-6CAF-5FCD-C11F9377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A7FBC-32EC-CCAE-2ED0-642E2B47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98A1-4C6F-49F9-EB22-9B543B77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04162-E524-758A-AFF7-78A5DCF2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3B80E-FB4B-FF4D-9231-BEC5B818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5B01-0786-9162-45DF-CCE785F2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5FE4-BAC0-6E2B-FEB0-1D60DA1D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668A-37F1-E557-D109-CDB9F0C9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ED2D-CD95-3A00-917F-CD409205B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FEFDE-3577-4AC7-97F0-824CC7E4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71C95-04AE-D58F-C8C9-60CD5BF2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D59F6-6D6C-55BB-6E09-9463F646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E8104-BCB1-5877-2670-7ADB7BCE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4FFA-70F3-6B35-C29D-52792D2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82B7D-A9C6-0720-8CD2-03C6569BA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45E28-157E-1B47-F4D0-4D651FE79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4F80D-1337-E62A-B609-FF3C6DC63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2133F-407D-C7A7-6591-CBA737622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BA57B-D549-CFE1-13A4-F73BEF9D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94208-1CA7-BCB8-1042-6350C567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22D25-A850-2BE2-96E5-61493C63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9EF9-CAFE-9624-4F2B-DD3DEF1A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999F3-BD00-A710-0118-E4B0E52F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EADE0-77DD-2F84-0CF5-6D6AFEEC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C4F70-A5F8-2FEB-293A-3C66D1DB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93120-1031-0A31-F76C-CB604400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177B7F-DD31-D9BE-FB57-FDA5E67F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D0E09-43F1-933F-58AC-C4ABB2B6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7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68491-3B7D-8AF3-AAF8-92673B70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37D1-9CEF-0218-D796-4D70FA83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7D233-977B-B206-93AA-6D316FA3C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5BF26-F581-B8B6-AA2E-A5FA731E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A23CC-BA5F-5C76-3271-71F7B9BE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BDFFF-53B3-9EA9-C245-B70548BF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9E69-61E4-E6DF-3F9D-7FD46EE2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AA528-5D91-5351-509A-0B7E0C73D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67A67-D5EB-D476-EA17-FB5FCB9CF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B7438-C30B-322E-D590-F373360B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3DA8E-2D55-F6B7-D25B-432CAF4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48198-C7EE-E2FE-4233-507C748E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6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F9772-C817-A755-7535-6C672A7A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62E23-B90B-48EC-66BB-1673CFF02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6D63-6B11-981D-F517-F6BF8213A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04C4-C84A-428A-8A66-343C2A992BE8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0E59-9333-DE66-6BB6-78AF8734A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FCB6-29AE-F35C-80C0-AAF8FF300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6757-1E98-4774-BBDA-DFB6BB8EB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51D3EB-ED13-F896-DFF4-476EDB529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4CB700-C628-14B3-3ED6-4CDE51FAEF7D}"/>
              </a:ext>
            </a:extLst>
          </p:cNvPr>
          <p:cNvSpPr txBox="1"/>
          <p:nvPr/>
        </p:nvSpPr>
        <p:spPr>
          <a:xfrm>
            <a:off x="1888065" y="6067040"/>
            <a:ext cx="42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Renovation Completion Fall 2024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3DE343B8-4D38-6587-94A7-55EEE5F5D81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29" b="17240"/>
          <a:stretch/>
        </p:blipFill>
        <p:spPr>
          <a:xfrm>
            <a:off x="588691" y="1633620"/>
            <a:ext cx="11014617" cy="4064654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9D6FCEBC-EEFE-7941-64E1-F9258DCED833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94"/>
          <a:stretch/>
        </p:blipFill>
        <p:spPr>
          <a:xfrm>
            <a:off x="611967" y="5791142"/>
            <a:ext cx="1276098" cy="95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RECEPTION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1393533"/>
            <a:ext cx="4673512" cy="1357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u="none" strike="noStrike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Guests will step into Omni Interlocken Resort and be greeted by a blend of sophisticated and timeless textures, cozy layers of warmth, a touch of playfulness, and design elements that honor the great outdoors.</a:t>
            </a:r>
          </a:p>
        </p:txBody>
      </p:sp>
      <p:pic>
        <p:nvPicPr>
          <p:cNvPr id="4" name="object 18">
            <a:extLst>
              <a:ext uri="{FF2B5EF4-FFF2-40B4-BE49-F238E27FC236}">
                <a16:creationId xmlns:a16="http://schemas.microsoft.com/office/drawing/2014/main" id="{7ABBB2E8-A2BB-98D1-38DC-B71F960902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3226404"/>
            <a:ext cx="3169589" cy="2622219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3041FA66-C3C0-8271-8054-FEEDF8572C4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05" y="157828"/>
            <a:ext cx="4074795" cy="491756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680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LOBBY LOUNGE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2060169"/>
            <a:ext cx="4673510" cy="1357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inviting and cozy lounge beckons guests to relax within its warm ambiance, featuring elements like a rustic wood slat fireplace, communal tables and banquet seating,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televisions and more.</a:t>
            </a:r>
          </a:p>
        </p:txBody>
      </p:sp>
      <p:pic>
        <p:nvPicPr>
          <p:cNvPr id="2" name="object 12">
            <a:extLst>
              <a:ext uri="{FF2B5EF4-FFF2-40B4-BE49-F238E27FC236}">
                <a16:creationId xmlns:a16="http://schemas.microsoft.com/office/drawing/2014/main" id="{1F0033E5-CE56-28F5-4F31-CDA6F55BF1B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450" y="0"/>
            <a:ext cx="2365550" cy="3827124"/>
          </a:xfrm>
          <a:prstGeom prst="rect">
            <a:avLst/>
          </a:prstGeom>
        </p:spPr>
      </p:pic>
      <p:pic>
        <p:nvPicPr>
          <p:cNvPr id="3" name="object 27">
            <a:extLst>
              <a:ext uri="{FF2B5EF4-FFF2-40B4-BE49-F238E27FC236}">
                <a16:creationId xmlns:a16="http://schemas.microsoft.com/office/drawing/2014/main" id="{FC1FCE28-A256-B27C-7BE3-BBD4B4294C5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3498" y="0"/>
            <a:ext cx="4282890" cy="3671068"/>
          </a:xfrm>
          <a:prstGeom prst="rect">
            <a:avLst/>
          </a:prstGeom>
        </p:spPr>
      </p:pic>
      <p:pic>
        <p:nvPicPr>
          <p:cNvPr id="4" name="object 29">
            <a:extLst>
              <a:ext uri="{FF2B5EF4-FFF2-40B4-BE49-F238E27FC236}">
                <a16:creationId xmlns:a16="http://schemas.microsoft.com/office/drawing/2014/main" id="{66127C11-8775-01E3-CD23-B6302FCDEA1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60" y="842164"/>
            <a:ext cx="2365550" cy="228185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1" name="object 3">
            <a:extLst>
              <a:ext uri="{FF2B5EF4-FFF2-40B4-BE49-F238E27FC236}">
                <a16:creationId xmlns:a16="http://schemas.microsoft.com/office/drawing/2014/main" id="{45D3A2CE-23A7-CA94-B256-DE4BD7255D56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5"/>
          <a:stretch/>
        </p:blipFill>
        <p:spPr>
          <a:xfrm>
            <a:off x="3870909" y="3614813"/>
            <a:ext cx="8728985" cy="255029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2857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COFFEE 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1360922"/>
            <a:ext cx="4673512" cy="161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u="none" strike="noStrike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renovated coffee shop will be just off the lobby and include: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range of coffee, tea and pastries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u="none" strike="noStrike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Grab &amp; </a:t>
            </a: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cold case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Retail displays highlighting local artisans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u="none" strike="noStrike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Banquet seating </a:t>
            </a:r>
            <a:endParaRPr lang="en-US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ject 17">
            <a:extLst>
              <a:ext uri="{FF2B5EF4-FFF2-40B4-BE49-F238E27FC236}">
                <a16:creationId xmlns:a16="http://schemas.microsoft.com/office/drawing/2014/main" id="{157286B0-4CD1-191C-FCD0-E029C8E5125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1062" y="0"/>
            <a:ext cx="2562126" cy="3255839"/>
          </a:xfrm>
          <a:prstGeom prst="rect">
            <a:avLst/>
          </a:prstGeom>
        </p:spPr>
      </p:pic>
      <p:pic>
        <p:nvPicPr>
          <p:cNvPr id="4" name="object 19">
            <a:extLst>
              <a:ext uri="{FF2B5EF4-FFF2-40B4-BE49-F238E27FC236}">
                <a16:creationId xmlns:a16="http://schemas.microsoft.com/office/drawing/2014/main" id="{BF181DEA-A5BC-09F2-3420-E4B350C359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2125" y="2195857"/>
            <a:ext cx="5299875" cy="396036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2" name="object 11">
            <a:extLst>
              <a:ext uri="{FF2B5EF4-FFF2-40B4-BE49-F238E27FC236}">
                <a16:creationId xmlns:a16="http://schemas.microsoft.com/office/drawing/2014/main" id="{09D76213-C76C-6FB2-51B1-8DF5D435760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0142" y="287408"/>
            <a:ext cx="3492131" cy="241815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5097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TAP 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1346491"/>
            <a:ext cx="4673510" cy="1616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Tap Room offers visitors a laid-back mountain-chic dining experience, allowing them to relish the distinctive tastes of Colorado. 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Guests will also be able to enjoy a dedicated gaming area for added entertainment.</a:t>
            </a:r>
          </a:p>
        </p:txBody>
      </p:sp>
      <p:pic>
        <p:nvPicPr>
          <p:cNvPr id="2" name="object 15">
            <a:extLst>
              <a:ext uri="{FF2B5EF4-FFF2-40B4-BE49-F238E27FC236}">
                <a16:creationId xmlns:a16="http://schemas.microsoft.com/office/drawing/2014/main" id="{4EE51D53-3CCF-3226-D96C-26B5B88E2054}"/>
              </a:ext>
            </a:extLst>
          </p:cNvPr>
          <p:cNvPicPr/>
          <p:nvPr/>
        </p:nvPicPr>
        <p:blipFill rotWithShape="1">
          <a:blip r:embed="rId3" cstate="print"/>
          <a:srcRect l="16558"/>
          <a:stretch/>
        </p:blipFill>
        <p:spPr>
          <a:xfrm>
            <a:off x="6096000" y="443029"/>
            <a:ext cx="3026644" cy="4035565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BCC6AA59-32D5-2BCA-CC65-5855D7DAFD5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502" y="2460812"/>
            <a:ext cx="2258498" cy="3708417"/>
          </a:xfrm>
          <a:prstGeom prst="rect">
            <a:avLst/>
          </a:prstGeom>
        </p:spPr>
      </p:pic>
      <p:pic>
        <p:nvPicPr>
          <p:cNvPr id="7" name="object 36">
            <a:extLst>
              <a:ext uri="{FF2B5EF4-FFF2-40B4-BE49-F238E27FC236}">
                <a16:creationId xmlns:a16="http://schemas.microsoft.com/office/drawing/2014/main" id="{8C68F255-A372-7073-50DD-3DED26516E2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986" y="-63340"/>
            <a:ext cx="2816586" cy="281966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4D00874D-BE1B-2566-508E-1DFDAED157FE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0"/>
          <a:stretch/>
        </p:blipFill>
        <p:spPr>
          <a:xfrm>
            <a:off x="7609322" y="3563470"/>
            <a:ext cx="2107734" cy="2409434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4156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DELUXE &amp; PREMIER ROOMS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2780363"/>
            <a:ext cx="4673510" cy="265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 square feet of living space accented with leather textures, playful artwork and design that honors the great outdoors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 with storage underneath for all adventure gear from hiking to skiing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table that serves as a multi purpose desk for working, games and dining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Bathroom featuring Colorado inspired wall coverings, oil rubbed bronze, polished chrome and black accents</a:t>
            </a:r>
          </a:p>
        </p:txBody>
      </p:sp>
      <p:pic>
        <p:nvPicPr>
          <p:cNvPr id="8" name="Picture 7" descr="A room with a bed and a desk&#10;&#10;Description automatically generated">
            <a:extLst>
              <a:ext uri="{FF2B5EF4-FFF2-40B4-BE49-F238E27FC236}">
                <a16:creationId xmlns:a16="http://schemas.microsoft.com/office/drawing/2014/main" id="{9D30FE53-6620-90F1-AD37-CA311FAEB5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213" y="-49793"/>
            <a:ext cx="6884846" cy="4260343"/>
          </a:xfrm>
          <a:prstGeom prst="rect">
            <a:avLst/>
          </a:prstGeom>
        </p:spPr>
      </p:pic>
      <p:pic>
        <p:nvPicPr>
          <p:cNvPr id="10" name="object 19">
            <a:extLst>
              <a:ext uri="{FF2B5EF4-FFF2-40B4-BE49-F238E27FC236}">
                <a16:creationId xmlns:a16="http://schemas.microsoft.com/office/drawing/2014/main" id="{5FF763E5-953B-2D9D-36D1-BAD9A85730E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32873" y="3226278"/>
            <a:ext cx="2023610" cy="2648699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6E049F6E-CD10-9C62-1706-69E3319E20AF}"/>
              </a:ext>
            </a:extLst>
          </p:cNvPr>
          <p:cNvPicPr/>
          <p:nvPr/>
        </p:nvPicPr>
        <p:blipFill rotWithShape="1">
          <a:blip r:embed="rId5" cstate="print"/>
          <a:srcRect b="17448"/>
          <a:stretch/>
        </p:blipFill>
        <p:spPr>
          <a:xfrm>
            <a:off x="5419211" y="4378212"/>
            <a:ext cx="4037951" cy="1780541"/>
          </a:xfrm>
          <a:prstGeom prst="rect">
            <a:avLst/>
          </a:prstGeom>
        </p:spPr>
      </p:pic>
      <p:pic>
        <p:nvPicPr>
          <p:cNvPr id="12" name="object 13">
            <a:extLst>
              <a:ext uri="{FF2B5EF4-FFF2-40B4-BE49-F238E27FC236}">
                <a16:creationId xmlns:a16="http://schemas.microsoft.com/office/drawing/2014/main" id="{742EEEE4-CF09-0321-67E3-85B1052FD9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0453" y="555935"/>
            <a:ext cx="1647864" cy="192385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5" name="object 16">
            <a:extLst>
              <a:ext uri="{FF2B5EF4-FFF2-40B4-BE49-F238E27FC236}">
                <a16:creationId xmlns:a16="http://schemas.microsoft.com/office/drawing/2014/main" id="{0801D47D-D436-49A6-9BF7-3D4DAD704B8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0453" y="2696817"/>
            <a:ext cx="1634136" cy="189842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992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6D6B1A-CB76-37CA-04FD-A1492D512C67}"/>
              </a:ext>
            </a:extLst>
          </p:cNvPr>
          <p:cNvSpPr txBox="1"/>
          <p:nvPr/>
        </p:nvSpPr>
        <p:spPr>
          <a:xfrm>
            <a:off x="469989" y="351874"/>
            <a:ext cx="4673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 BEDROOM SUITE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A7EA-28C0-B516-78B1-BC22E9BFE58F}"/>
              </a:ext>
            </a:extLst>
          </p:cNvPr>
          <p:cNvSpPr txBox="1"/>
          <p:nvPr/>
        </p:nvSpPr>
        <p:spPr>
          <a:xfrm>
            <a:off x="469988" y="2057400"/>
            <a:ext cx="4673510" cy="265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400" b="0" i="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one bedroom suite is a rustic, tailored and refined space that offers breathtaking views of the Rocky Mountains or golf course. Featuring a distinct separation between the bedroom and living room, the suite also includes a convenient wet bar.</a:t>
            </a:r>
            <a:endParaRPr lang="en-US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590 square feet of living space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Pocket doors that separate the bedroom and living room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Sectional sleeper sofa with queen pull out</a:t>
            </a: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B88A5E1B-471D-EE35-13DE-9416622AC2D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963" y="3382506"/>
            <a:ext cx="2696612" cy="2493859"/>
          </a:xfrm>
          <a:prstGeom prst="rect">
            <a:avLst/>
          </a:prstGeom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58EAB4BC-C0C1-E85B-6FFF-100EC9E9C2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0553" y="0"/>
            <a:ext cx="4081447" cy="40386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0C22E161-1F17-6727-2DA2-9F013D74915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6121" y="3429000"/>
            <a:ext cx="3216417" cy="273059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7" name="object 10">
            <a:extLst>
              <a:ext uri="{FF2B5EF4-FFF2-40B4-BE49-F238E27FC236}">
                <a16:creationId xmlns:a16="http://schemas.microsoft.com/office/drawing/2014/main" id="{A39F68A4-1881-8695-5E32-57CB07F744D4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82"/>
          <a:stretch/>
        </p:blipFill>
        <p:spPr>
          <a:xfrm>
            <a:off x="5616121" y="186017"/>
            <a:ext cx="2291038" cy="30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294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Osborne</dc:creator>
  <cp:lastModifiedBy>Mariela Lorencatto</cp:lastModifiedBy>
  <cp:revision>1</cp:revision>
  <dcterms:created xsi:type="dcterms:W3CDTF">2023-12-18T19:27:19Z</dcterms:created>
  <dcterms:modified xsi:type="dcterms:W3CDTF">2024-05-07T20:04:20Z</dcterms:modified>
</cp:coreProperties>
</file>